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93" r:id="rId3"/>
    <p:sldMasterId id="2147483719" r:id="rId4"/>
    <p:sldMasterId id="2147483736" r:id="rId5"/>
  </p:sldMasterIdLst>
  <p:notesMasterIdLst>
    <p:notesMasterId r:id="rId33"/>
  </p:notesMasterIdLst>
  <p:sldIdLst>
    <p:sldId id="256" r:id="rId6"/>
    <p:sldId id="268" r:id="rId7"/>
    <p:sldId id="345" r:id="rId8"/>
    <p:sldId id="346" r:id="rId9"/>
    <p:sldId id="290" r:id="rId10"/>
    <p:sldId id="294" r:id="rId11"/>
    <p:sldId id="291" r:id="rId12"/>
    <p:sldId id="258" r:id="rId13"/>
    <p:sldId id="329" r:id="rId14"/>
    <p:sldId id="333" r:id="rId15"/>
    <p:sldId id="347" r:id="rId16"/>
    <p:sldId id="348" r:id="rId17"/>
    <p:sldId id="349" r:id="rId18"/>
    <p:sldId id="424" r:id="rId19"/>
    <p:sldId id="337" r:id="rId20"/>
    <p:sldId id="338" r:id="rId21"/>
    <p:sldId id="298" r:id="rId22"/>
    <p:sldId id="341" r:id="rId23"/>
    <p:sldId id="342" r:id="rId24"/>
    <p:sldId id="343" r:id="rId25"/>
    <p:sldId id="344" r:id="rId26"/>
    <p:sldId id="351" r:id="rId27"/>
    <p:sldId id="416" r:id="rId28"/>
    <p:sldId id="408" r:id="rId29"/>
    <p:sldId id="409" r:id="rId30"/>
    <p:sldId id="412" r:id="rId31"/>
    <p:sldId id="259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Escorcia" initials="ME" lastIdx="7" clrIdx="0">
    <p:extLst>
      <p:ext uri="{19B8F6BF-5375-455C-9EA6-DF929625EA0E}">
        <p15:presenceInfo xmlns:p15="http://schemas.microsoft.com/office/powerpoint/2012/main" userId="S::mescorcia@agmdesarrollos.com::60fc7025-3159-483d-9706-dcf0877d3e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ng.%20Mantenimiento\Desktop\Pamplona%20comite\Mtto%20pamplon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EFICIENCIA AÑO</a:t>
            </a:r>
            <a:r>
              <a:rPr lang="es-CO" baseline="0" dirty="0"/>
              <a:t> 2021</a:t>
            </a:r>
            <a:endParaRPr lang="es-C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'Indicador eficiencia'!$F$23</c:f>
              <c:strCache>
                <c:ptCount val="1"/>
                <c:pt idx="0">
                  <c:v>RESULTADO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'Indicador eficiencia'!$A$24:$A$30</c:f>
              <c:strCache>
                <c:ptCount val="7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</c:strCache>
            </c:strRef>
          </c:cat>
          <c:val>
            <c:numRef>
              <c:f>'Indicador eficiencia'!$F$24:$F$30</c:f>
              <c:numCache>
                <c:formatCode>0.00%</c:formatCode>
                <c:ptCount val="7"/>
                <c:pt idx="0">
                  <c:v>0.99649312112220123</c:v>
                </c:pt>
                <c:pt idx="1">
                  <c:v>0.99649312112220123</c:v>
                </c:pt>
                <c:pt idx="2">
                  <c:v>0.99595360129484756</c:v>
                </c:pt>
                <c:pt idx="3">
                  <c:v>0.99595360129484756</c:v>
                </c:pt>
                <c:pt idx="4">
                  <c:v>0.99460480172646348</c:v>
                </c:pt>
                <c:pt idx="5">
                  <c:v>0.99460480172646348</c:v>
                </c:pt>
                <c:pt idx="6">
                  <c:v>0.99352576207175614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10-41F7-999F-35D3BE518E98}"/>
            </c:ext>
          </c:extLst>
        </c:ser>
        <c:ser>
          <c:idx val="2"/>
          <c:order val="2"/>
          <c:tx>
            <c:strRef>
              <c:f>'Indicador eficiencia'!$H$23</c:f>
              <c:strCache>
                <c:ptCount val="1"/>
                <c:pt idx="0">
                  <c:v>META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'Indicador eficiencia'!$A$24:$A$30</c:f>
              <c:strCache>
                <c:ptCount val="7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</c:strCache>
            </c:strRef>
          </c:cat>
          <c:val>
            <c:numRef>
              <c:f>'Indicador eficiencia'!$H$24:$H$30</c:f>
              <c:numCache>
                <c:formatCode>0%</c:formatCode>
                <c:ptCount val="7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  <c:pt idx="6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10-41F7-999F-35D3BE518E9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7904560"/>
        <c:axId val="17790580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'Indicador eficiencia'!$G$23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CO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'Indicador eficiencia'!$A$24:$A$30</c15:sqref>
                        </c15:formulaRef>
                      </c:ext>
                    </c:extLst>
                    <c:strCache>
                      <c:ptCount val="7"/>
                      <c:pt idx="0">
                        <c:v>Enero</c:v>
                      </c:pt>
                      <c:pt idx="1">
                        <c:v>Febrero</c:v>
                      </c:pt>
                      <c:pt idx="2">
                        <c:v>Marzo</c:v>
                      </c:pt>
                      <c:pt idx="3">
                        <c:v>Abril</c:v>
                      </c:pt>
                      <c:pt idx="4">
                        <c:v>Mayo</c:v>
                      </c:pt>
                      <c:pt idx="5">
                        <c:v>Junio</c:v>
                      </c:pt>
                      <c:pt idx="6">
                        <c:v>Julio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'Indicador eficiencia'!$G$24:$G$30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310-41F7-999F-35D3BE518E9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'Indicador eficiencia'!$I$23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CO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'Indicador eficiencia'!$A$24:$A$30</c15:sqref>
                        </c15:formulaRef>
                      </c:ext>
                    </c:extLst>
                    <c:strCache>
                      <c:ptCount val="7"/>
                      <c:pt idx="0">
                        <c:v>Enero</c:v>
                      </c:pt>
                      <c:pt idx="1">
                        <c:v>Febrero</c:v>
                      </c:pt>
                      <c:pt idx="2">
                        <c:v>Marzo</c:v>
                      </c:pt>
                      <c:pt idx="3">
                        <c:v>Abril</c:v>
                      </c:pt>
                      <c:pt idx="4">
                        <c:v>Mayo</c:v>
                      </c:pt>
                      <c:pt idx="5">
                        <c:v>Junio</c:v>
                      </c:pt>
                      <c:pt idx="6">
                        <c:v>Julio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'Indicador eficiencia'!$I$24:$I$30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310-41F7-999F-35D3BE518E98}"/>
                  </c:ext>
                </c:extLst>
              </c15:ser>
            </c15:filteredLineSeries>
          </c:ext>
        </c:extLst>
      </c:lineChart>
      <c:catAx>
        <c:axId val="17790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7905808"/>
        <c:crosses val="autoZero"/>
        <c:auto val="1"/>
        <c:lblAlgn val="ctr"/>
        <c:lblOffset val="100"/>
        <c:noMultiLvlLbl val="0"/>
      </c:catAx>
      <c:valAx>
        <c:axId val="17790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79045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DE90E-C8F9-42CE-A544-4E7F17815532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AC965-C1E1-42E5-968E-3891AB1E7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270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c736f5c39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c736f5c39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70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84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c736f5c39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c736f5c39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73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72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c736f5c39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c736f5c39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3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9ac53a0e7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9ac53a0e7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2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9ac53a0e7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9ac53a0e7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221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da7cdce8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da7cdce8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90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15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718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44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361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025133" y="1529033"/>
            <a:ext cx="3271600" cy="220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88100" y="5117833"/>
            <a:ext cx="681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047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6731333" y="1719033"/>
            <a:ext cx="4704400" cy="22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740000" y="4819233"/>
            <a:ext cx="4704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628900" y="6318633"/>
            <a:ext cx="2031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Company Name</a:t>
            </a:r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7213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and Three Picture ">
  <p:cSld name="Right Text and Three Picture 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6418067" y="868567"/>
            <a:ext cx="4790000" cy="12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6933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27100" y="2086967"/>
            <a:ext cx="478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333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628900" y="6318633"/>
            <a:ext cx="2031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Company Name</a:t>
            </a:r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6562740" y="684317"/>
            <a:ext cx="935200" cy="88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162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 slide 1 1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7965933" y="1213867"/>
            <a:ext cx="34336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7938000" y="3781867"/>
            <a:ext cx="3506400" cy="1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/>
        </p:nvSpPr>
        <p:spPr>
          <a:xfrm>
            <a:off x="628900" y="6318633"/>
            <a:ext cx="2031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Company Name</a:t>
            </a:r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654767" y="5449833"/>
            <a:ext cx="3506400" cy="68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000"/>
              <a:buNone/>
              <a:defRPr sz="1333">
                <a:solidFill>
                  <a:srgbClr val="CC412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3733">
                <a:solidFill>
                  <a:srgbClr val="CC412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265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71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83533" y="703467"/>
            <a:ext cx="11024800" cy="7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726568" y="684317"/>
            <a:ext cx="935200" cy="88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628900" y="6318633"/>
            <a:ext cx="2031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Company Name</a:t>
            </a:r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970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583533" y="772333"/>
            <a:ext cx="5498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  <p:sp>
        <p:nvSpPr>
          <p:cNvPr id="51" name="Google Shape;51;p10"/>
          <p:cNvSpPr/>
          <p:nvPr/>
        </p:nvSpPr>
        <p:spPr>
          <a:xfrm>
            <a:off x="726568" y="666223"/>
            <a:ext cx="935200" cy="88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628900" y="6318633"/>
            <a:ext cx="2031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Company Name</a:t>
            </a:r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2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6096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Layout">
  <p:cSld name="Two Picture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83533" y="772333"/>
            <a:ext cx="5498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26568" y="666223"/>
            <a:ext cx="935200" cy="88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8900" y="6318633"/>
            <a:ext cx="20312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Your Company Name</a:t>
            </a:r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597133" y="2003000"/>
            <a:ext cx="494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6547533" y="3975367"/>
            <a:ext cx="4978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850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493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78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379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533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5040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002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438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21616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67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1551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58289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530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117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06293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9153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83480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23796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457468" y="2345533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12295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5586167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8816545" y="2336752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62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9768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2701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0761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0831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29288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82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6933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8312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8603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53415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3525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735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89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3817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 userDrawn="1">
  <p:cSld name="Title slide 1 1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7965933" y="1213867"/>
            <a:ext cx="34336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7938000" y="3781867"/>
            <a:ext cx="3506400" cy="1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-GB" sz="1333" kern="0" smtClean="0">
                <a:solidFill>
                  <a:srgbClr val="595959"/>
                </a:solidFill>
                <a:cs typeface="Arial"/>
                <a:sym typeface="Arial"/>
              </a:rPr>
              <a:pPr algn="r" defTabSz="1219170">
                <a:buClr>
                  <a:srgbClr val="000000"/>
                </a:buClr>
                <a:defRPr/>
              </a:pPr>
              <a:t>‹Nº›</a:t>
            </a:fld>
            <a:endParaRPr lang="en-GB" sz="1333" kern="0" dirty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4335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6251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2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2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8069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559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1700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884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0431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444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3056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7541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534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8003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1843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585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00901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82488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7348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933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33" y="546100"/>
            <a:ext cx="10972800" cy="3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95806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34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7902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595042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96500" y="1909967"/>
            <a:ext cx="46640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2222900" y="2872300"/>
            <a:ext cx="3337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12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1828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5256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1220233" y="4507700"/>
            <a:ext cx="52808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1220233" y="5339433"/>
            <a:ext cx="2428000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6318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823796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457468" y="2345533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38148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5586167" y="4507280"/>
            <a:ext cx="3935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8816545" y="2336752"/>
            <a:ext cx="3850800" cy="11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6294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67000" y="2323667"/>
            <a:ext cx="3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4198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83068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875229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875233" y="25156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3534280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3480933" y="25156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6184141" y="18592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6504101" y="25156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9154100" y="1954833"/>
            <a:ext cx="34040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875229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875233" y="5146833"/>
            <a:ext cx="208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3534280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3480933" y="5146833"/>
            <a:ext cx="2615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6184141" y="4490421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6504101" y="5146833"/>
            <a:ext cx="2197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3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89709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8804793" y="2573633"/>
            <a:ext cx="46416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9746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6178600" y="2463861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6178600" y="5103827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6178600" y="2052395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6178600" y="4692360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9222900" y="1886032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7302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Title + text 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3010833" y="4141767"/>
            <a:ext cx="4038800" cy="13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9655319" y="1388033"/>
            <a:ext cx="2270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55130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1120800" y="3242867"/>
            <a:ext cx="2200400" cy="10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6269565" y="1398791"/>
            <a:ext cx="2613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711200" y="2729800"/>
            <a:ext cx="403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6269565" y="88572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6269565" y="5051900"/>
            <a:ext cx="29532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6269565" y="4519633"/>
            <a:ext cx="33008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972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1108267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1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1108267" y="3085633"/>
            <a:ext cx="4108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0404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6408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56067" y="1703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9230812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856067" y="720000"/>
            <a:ext cx="6207200" cy="12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1803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82839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8628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 userDrawn="1">
  <p:cSld name="Title slide 1 1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7965933" y="1213867"/>
            <a:ext cx="3433600" cy="2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6933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7938000" y="3781867"/>
            <a:ext cx="3506400" cy="1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 defTabSz="1219170">
              <a:buClr>
                <a:srgbClr val="000000"/>
              </a:buClr>
              <a:defRPr/>
            </a:pPr>
            <a:fld id="{00000000-1234-1234-1234-123412341234}" type="slidenum">
              <a:rPr lang="en-GB" sz="1333" kern="0" smtClean="0">
                <a:solidFill>
                  <a:srgbClr val="595959"/>
                </a:solidFill>
                <a:cs typeface="Arial"/>
                <a:sym typeface="Arial"/>
              </a:rPr>
              <a:pPr algn="r" defTabSz="1219170">
                <a:buClr>
                  <a:srgbClr val="000000"/>
                </a:buClr>
                <a:defRPr/>
              </a:pPr>
              <a:t>‹Nº›</a:t>
            </a:fld>
            <a:endParaRPr lang="en-GB" sz="1333" kern="0" dirty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56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4616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998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175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4CAD-5F41-4390-A8AA-8C901729C7F3}" type="datetimeFigureOut">
              <a:rPr lang="es-CO" smtClean="0"/>
              <a:t>6/08/2021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324BF-36BF-4D63-A238-2B7AE19775B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935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-GB" kern="0" smtClean="0">
                <a:solidFill>
                  <a:srgbClr val="595959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‹Nº›</a:t>
            </a:fld>
            <a:endParaRPr lang="en-GB"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2965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71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0137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31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2798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lumbradopamplona@agmdesarrollos.com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9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79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617" y="2381731"/>
            <a:ext cx="10515600" cy="1325563"/>
          </a:xfrm>
        </p:spPr>
        <p:txBody>
          <a:bodyPr/>
          <a:lstStyle/>
          <a:p>
            <a:r>
              <a:rPr lang="es-MX" dirty="0"/>
              <a:t>Adecuación y/o Mantenimiento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720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8654" y="618185"/>
            <a:ext cx="9096450" cy="553792"/>
          </a:xfrm>
        </p:spPr>
        <p:txBody>
          <a:bodyPr>
            <a:normAutofit/>
          </a:bodyPr>
          <a:lstStyle/>
          <a:p>
            <a:r>
              <a:rPr lang="es-CO" sz="2800" b="1" dirty="0"/>
              <a:t>MANTENIMIENTOS CORRECTIVOS Y PREVENTIVOS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04" y="1310424"/>
            <a:ext cx="2781910" cy="4446431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72000" y="1310423"/>
            <a:ext cx="6761408" cy="2475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 recepción de PQR de mantenimiento han sido </a:t>
            </a: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623</a:t>
            </a: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reportes desde el año 2018 ha corte de 30 julio de 2021. 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 ejecución de los mantenimientos correctivos se realizan a diario de acuerdo a los reportes recibidos con un total de </a:t>
            </a: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599</a:t>
            </a: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mantenimientos a la fecha de 30 julio 2021.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 han realizado </a:t>
            </a: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5.586</a:t>
            </a: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mantenimiento preventivos al sistema de alumbrado publico.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72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487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8654" y="618185"/>
            <a:ext cx="9096450" cy="553792"/>
          </a:xfrm>
        </p:spPr>
        <p:txBody>
          <a:bodyPr>
            <a:normAutofit/>
          </a:bodyPr>
          <a:lstStyle/>
          <a:p>
            <a:r>
              <a:rPr lang="es-CO" sz="2800" b="1" dirty="0"/>
              <a:t>EFICIENCIA OPERACIÓN Y MANTENIMIENTO </a:t>
            </a:r>
          </a:p>
        </p:txBody>
      </p:sp>
      <p:graphicFrame>
        <p:nvGraphicFramePr>
          <p:cNvPr id="6" name="Gráfico 5"/>
          <p:cNvGraphicFramePr>
            <a:graphicFrameLocks/>
          </p:cNvGraphicFramePr>
          <p:nvPr/>
        </p:nvGraphicFramePr>
        <p:xfrm>
          <a:off x="708339" y="1171976"/>
          <a:ext cx="9749306" cy="351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708340" y="4687910"/>
            <a:ext cx="9749306" cy="734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Como podemos observar la eficiencia en la operación y mantenimiento se mantiene por encima del 99 %, cumpliendo lo establecido contractualmente.  </a:t>
            </a: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95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18962" y="425004"/>
            <a:ext cx="5061399" cy="1249250"/>
          </a:xfrm>
        </p:spPr>
        <p:txBody>
          <a:bodyPr>
            <a:normAutofit/>
          </a:bodyPr>
          <a:lstStyle/>
          <a:p>
            <a:r>
              <a:rPr lang="es-MX" sz="2800" b="1" dirty="0"/>
              <a:t>EQUIPOS Y HERRAMIENTAS</a:t>
            </a:r>
            <a:br>
              <a:rPr lang="es-MX" sz="2800" b="1" dirty="0"/>
            </a:br>
            <a:endParaRPr lang="es-CO" sz="2800" b="1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092557" y="1800752"/>
            <a:ext cx="10006885" cy="261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 tiene conformada una cuadrilla de mantenimiento de la siguiente manera: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Técnico electricista con tarjeta profesional conté T5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Conductor ayudante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Camioneta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Equipos y herramientas eléctricas certificadas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878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Rectángulo 7"/>
          <p:cNvSpPr/>
          <p:nvPr/>
        </p:nvSpPr>
        <p:spPr>
          <a:xfrm>
            <a:off x="747331" y="1845488"/>
            <a:ext cx="47983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908269">
                    <a:lumMod val="50000"/>
                  </a:srgbClr>
                </a:solidFill>
                <a:effectLst/>
                <a:uLnTx/>
                <a:uFillTx/>
                <a:latin typeface="Montserrat-SemiBold"/>
                <a:ea typeface="+mn-ea"/>
                <a:cs typeface="+mn-cs"/>
              </a:rPr>
              <a:t>¿A quién se debe dirigir una solicitud de instalar una bombilla o formular una petición, queja o reclamo (PQR) por problemas con el servicio del alumbrado público en mi municipio o </a:t>
            </a: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908269">
                    <a:lumMod val="50000"/>
                  </a:srgbClr>
                </a:solidFill>
                <a:effectLst/>
                <a:uLnTx/>
                <a:uFillTx/>
                <a:latin typeface="Montserrat-SemiBold"/>
                <a:ea typeface="+mn-ea"/>
                <a:cs typeface="+mn-cs"/>
              </a:rPr>
              <a:t>distrito?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908269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53046" y="3365409"/>
            <a:ext cx="479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 prestador del servicio a través de los canales de atención dispuestos para tal fin.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708886" y="4218567"/>
            <a:ext cx="4633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908269">
                    <a:lumMod val="50000"/>
                  </a:srgbClr>
                </a:solidFill>
                <a:effectLst/>
                <a:uLnTx/>
                <a:uFillTx/>
                <a:latin typeface="Montserrat-SemiBold"/>
                <a:ea typeface="+mn-ea"/>
                <a:cs typeface="+mn-cs"/>
              </a:rPr>
              <a:t>¿A quién se debe dirigir una </a:t>
            </a: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srgbClr val="908269">
                    <a:lumMod val="50000"/>
                  </a:srgbClr>
                </a:solidFill>
                <a:effectLst/>
                <a:uLnTx/>
                <a:uFillTx/>
                <a:latin typeface="Montserrat-SemiBold"/>
                <a:ea typeface="+mn-ea"/>
                <a:cs typeface="+mn-cs"/>
              </a:rPr>
              <a:t>petición sobre el cobro del impuesto?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908269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64492" y="4831115"/>
            <a:ext cx="457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 Municipio o Distrito a través de la Secretaría de Hacienda o dependencia delegada.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6810623" y="1985403"/>
            <a:ext cx="4616884" cy="3850406"/>
            <a:chOff x="6944544" y="1046797"/>
            <a:chExt cx="4616884" cy="3850406"/>
          </a:xfrm>
        </p:grpSpPr>
        <p:sp>
          <p:nvSpPr>
            <p:cNvPr id="13" name="CuadroTexto 12"/>
            <p:cNvSpPr txBox="1"/>
            <p:nvPr/>
          </p:nvSpPr>
          <p:spPr>
            <a:xfrm>
              <a:off x="8200211" y="3920599"/>
              <a:ext cx="336121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Mediante formato disponible en oficinas o comunicación escrita al correo electrónico: </a:t>
              </a:r>
              <a:r>
                <a:rPr kumimoji="0" lang="es-MX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3"/>
                </a:rPr>
                <a:t>alumbradopamplona@agmdesarrollos.com</a:t>
              </a:r>
              <a:r>
                <a:rPr kumimoji="0" lang="es-MX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pqralumbradop@gmail.com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8200211" y="2662793"/>
              <a:ext cx="2882306" cy="5745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Comunicándose a la línea:</a:t>
              </a:r>
            </a:p>
            <a:p>
              <a:pPr marL="121917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-7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3162459362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8200211" y="1181605"/>
              <a:ext cx="30571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 la oficina de alumbrado público ubicada en la </a:t>
              </a:r>
              <a:r>
                <a:rPr kumimoji="0" lang="es-ES" sz="1200" b="1" i="0" u="none" strike="noStrike" kern="1200" cap="none" spc="-7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calle 4 No 5-74 Local 2</a:t>
              </a:r>
              <a:r>
                <a:rPr kumimoji="0" lang="es-CO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en el horario de 7:30am a 12:30pm y de 2:00pm a 5:00 pm y sábados de 8:00am a 12:30pm.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4"/>
            <a:srcRect l="7306" t="27063" r="71672" b="35173"/>
            <a:stretch/>
          </p:blipFill>
          <p:spPr>
            <a:xfrm>
              <a:off x="6944544" y="1046797"/>
              <a:ext cx="1233538" cy="1245935"/>
            </a:xfrm>
            <a:prstGeom prst="rect">
              <a:avLst/>
            </a:prstGeom>
            <a:solidFill>
              <a:srgbClr val="3282BE"/>
            </a:solidFill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4"/>
            <a:srcRect l="29384" t="27063" r="49278" b="34985"/>
            <a:stretch/>
          </p:blipFill>
          <p:spPr>
            <a:xfrm>
              <a:off x="6983177" y="2370006"/>
              <a:ext cx="1194905" cy="1194904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4"/>
            <a:srcRect l="51673" t="27063" r="27306" b="35173"/>
            <a:stretch/>
          </p:blipFill>
          <p:spPr>
            <a:xfrm>
              <a:off x="6983177" y="3603127"/>
              <a:ext cx="1281200" cy="1294076"/>
            </a:xfrm>
            <a:prstGeom prst="rect">
              <a:avLst/>
            </a:prstGeom>
          </p:spPr>
        </p:pic>
      </p:grpSp>
      <p:sp>
        <p:nvSpPr>
          <p:cNvPr id="20" name="Título 1"/>
          <p:cNvSpPr txBox="1">
            <a:spLocks/>
          </p:cNvSpPr>
          <p:nvPr/>
        </p:nvSpPr>
        <p:spPr>
          <a:xfrm>
            <a:off x="1800748" y="643387"/>
            <a:ext cx="8517624" cy="93502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Atención al usuario y PQR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27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79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Expansiones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3118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69FA02F-DB5B-4228-AC77-634D5729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Recepción proyectos de terceros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CE7D09-A0E1-462D-9512-C41A4299C4F3}"/>
              </a:ext>
            </a:extLst>
          </p:cNvPr>
          <p:cNvSpPr txBox="1"/>
          <p:nvPr/>
        </p:nvSpPr>
        <p:spPr>
          <a:xfrm>
            <a:off x="838200" y="1942479"/>
            <a:ext cx="59336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 que puedo aportar también con información es la recepción de un proyecto de terceros.</a:t>
            </a:r>
          </a:p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Proyecto Los 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lisos</a:t>
            </a:r>
          </a:p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la fecha de hoy se encuentran en proceso de revisión dos proyectos más:</a:t>
            </a:r>
          </a:p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Proyecto Los Tanques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Proyecto Cristo rey</a:t>
            </a:r>
          </a:p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pic>
        <p:nvPicPr>
          <p:cNvPr id="8" name="Picture 10" descr="Resultado de imagen para concesionario alumbrado publico">
            <a:extLst>
              <a:ext uri="{FF2B5EF4-FFF2-40B4-BE49-F238E27FC236}">
                <a16:creationId xmlns:a16="http://schemas.microsoft.com/office/drawing/2014/main" id="{4F14517C-D424-41DD-82DB-E42236A3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73" y="2179229"/>
            <a:ext cx="5088109" cy="294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634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ángulo 113"/>
          <p:cNvSpPr/>
          <p:nvPr/>
        </p:nvSpPr>
        <p:spPr>
          <a:xfrm>
            <a:off x="2690086" y="-432656"/>
            <a:ext cx="3988592" cy="8299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5333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  <a:sym typeface="Arial"/>
              </a:rPr>
              <a:t>3</a:t>
            </a:r>
            <a:endParaRPr kumimoji="0" lang="en-US" sz="5333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object 9"/>
          <p:cNvSpPr txBox="1">
            <a:spLocks/>
          </p:cNvSpPr>
          <p:nvPr/>
        </p:nvSpPr>
        <p:spPr>
          <a:xfrm>
            <a:off x="6538625" y="2723994"/>
            <a:ext cx="4323715" cy="1614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9200" b="1" i="0">
                <a:solidFill>
                  <a:srgbClr val="7D7D7D"/>
                </a:solidFill>
                <a:latin typeface="Arial"/>
                <a:ea typeface="+mj-ea"/>
                <a:cs typeface="Arial"/>
              </a:defRPr>
            </a:lvl1pPr>
          </a:lstStyle>
          <a:p>
            <a:pPr marL="26034" marR="0" lvl="0" indent="0" algn="l" defTabSz="914400" rtl="0" eaLnBrk="1" fontAlgn="auto" latinLnBrk="0" hangingPunct="1">
              <a:lnSpc>
                <a:spcPts val="697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ASPECTOS</a:t>
            </a:r>
            <a:endParaRPr kumimoji="0" lang="en-US" sz="6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5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FINANCIEROS</a:t>
            </a:r>
            <a:endParaRPr kumimoji="0" lang="en-US" sz="4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grpSp>
        <p:nvGrpSpPr>
          <p:cNvPr id="13" name="object 10"/>
          <p:cNvGrpSpPr/>
          <p:nvPr/>
        </p:nvGrpSpPr>
        <p:grpSpPr>
          <a:xfrm>
            <a:off x="7714327" y="1172639"/>
            <a:ext cx="1972310" cy="1329055"/>
            <a:chOff x="1364818" y="3137916"/>
            <a:chExt cx="1972310" cy="1329055"/>
          </a:xfrm>
        </p:grpSpPr>
        <p:sp>
          <p:nvSpPr>
            <p:cNvPr id="14" name="object 11"/>
            <p:cNvSpPr/>
            <p:nvPr/>
          </p:nvSpPr>
          <p:spPr>
            <a:xfrm>
              <a:off x="2459380" y="3783164"/>
              <a:ext cx="877519" cy="1968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2"/>
            <p:cNvSpPr/>
            <p:nvPr/>
          </p:nvSpPr>
          <p:spPr>
            <a:xfrm>
              <a:off x="2461883" y="3998722"/>
              <a:ext cx="875016" cy="468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3"/>
            <p:cNvSpPr/>
            <p:nvPr/>
          </p:nvSpPr>
          <p:spPr>
            <a:xfrm>
              <a:off x="1364818" y="3525850"/>
              <a:ext cx="1014036" cy="851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4"/>
            <p:cNvSpPr/>
            <p:nvPr/>
          </p:nvSpPr>
          <p:spPr>
            <a:xfrm>
              <a:off x="1961273" y="3137916"/>
              <a:ext cx="887461" cy="6761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112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62259" y="544165"/>
            <a:ext cx="914400" cy="914400"/>
          </a:xfrm>
          <a:prstGeom prst="ellipse">
            <a:avLst/>
          </a:prstGeom>
          <a:solidFill>
            <a:srgbClr val="0077BD"/>
          </a:solidFill>
          <a:ln>
            <a:solidFill>
              <a:srgbClr val="007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s-CO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651360" y="651033"/>
            <a:ext cx="67667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REMUNERACIÓN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35584" y="1628110"/>
            <a:ext cx="8086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establece conforme la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METODOLOGÍA DE LA RESOLUCIÓN CREG 123 DEL 2011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 determina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828361" y="2535872"/>
            <a:ext cx="2500829" cy="51321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COSTOS MÁXIMOS </a:t>
            </a:r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echa abajo 9"/>
          <p:cNvSpPr/>
          <p:nvPr/>
        </p:nvSpPr>
        <p:spPr>
          <a:xfrm>
            <a:off x="4896996" y="3194427"/>
            <a:ext cx="363557" cy="319490"/>
          </a:xfrm>
          <a:prstGeom prst="downArrow">
            <a:avLst>
              <a:gd name="adj1" fmla="val 37879"/>
              <a:gd name="adj2" fmla="val 50000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1635412" y="3558448"/>
            <a:ext cx="7072422" cy="0"/>
          </a:xfrm>
          <a:prstGeom prst="line">
            <a:avLst/>
          </a:prstGeom>
          <a:ln>
            <a:solidFill>
              <a:srgbClr val="0077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1635412" y="3558448"/>
            <a:ext cx="0" cy="363557"/>
          </a:xfrm>
          <a:prstGeom prst="straightConnector1">
            <a:avLst/>
          </a:prstGeom>
          <a:ln>
            <a:solidFill>
              <a:srgbClr val="0077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8707834" y="3558448"/>
            <a:ext cx="0" cy="363557"/>
          </a:xfrm>
          <a:prstGeom prst="straightConnector1">
            <a:avLst/>
          </a:prstGeom>
          <a:ln>
            <a:solidFill>
              <a:srgbClr val="0077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309471" y="3949970"/>
            <a:ext cx="2683777" cy="511862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ACTIVIDAD DE ADMINISTRACIÓN OPERACIÓN Y MANTENIMIENTO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527321" y="3949970"/>
            <a:ext cx="2233492" cy="511862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ACTIVIDAD DE RETORNO DE INVERSIÓN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548" y="758973"/>
            <a:ext cx="1435497" cy="1284635"/>
          </a:xfrm>
          <a:prstGeom prst="rect">
            <a:avLst/>
          </a:prstGeom>
          <a:ln w="28575">
            <a:solidFill>
              <a:srgbClr val="0077BD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548" y="2163432"/>
            <a:ext cx="1420899" cy="1278297"/>
          </a:xfrm>
          <a:prstGeom prst="rect">
            <a:avLst/>
          </a:prstGeom>
          <a:ln w="28575">
            <a:solidFill>
              <a:srgbClr val="B1B1B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146" y="3558448"/>
            <a:ext cx="1420899" cy="1255653"/>
          </a:xfrm>
          <a:prstGeom prst="rect">
            <a:avLst/>
          </a:prstGeom>
          <a:ln w="28575">
            <a:solidFill>
              <a:srgbClr val="0077BD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84" y="4538597"/>
            <a:ext cx="4162425" cy="8001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855" y="4565154"/>
            <a:ext cx="2105958" cy="746985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203020" y="5304893"/>
            <a:ext cx="343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FRACCIÓN DE COBRO: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10,3%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0077B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390984" y="5181124"/>
            <a:ext cx="373134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TIR APLICADA: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13,7%</a:t>
            </a: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Inversión modernización: $ 3.986.623.564,00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605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B1B1B1"/>
            </a:solidFill>
          </a:ln>
        </p:spPr>
      </p:pic>
      <p:sp>
        <p:nvSpPr>
          <p:cNvPr id="6" name="Elipse 5"/>
          <p:cNvSpPr/>
          <p:nvPr/>
        </p:nvSpPr>
        <p:spPr>
          <a:xfrm>
            <a:off x="662259" y="544165"/>
            <a:ext cx="914400" cy="914400"/>
          </a:xfrm>
          <a:prstGeom prst="ellipse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s-CO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51360" y="651033"/>
            <a:ext cx="67667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ASPECTOS PRESUPUESTALES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035585" y="1460038"/>
            <a:ext cx="8086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DECRETO 2424 DE 2006,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Artículo 4: Los municipios tienen la obligación de incluir en sus presupuestos 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ector recto 34"/>
          <p:cNvCxnSpPr/>
          <p:nvPr/>
        </p:nvCxnSpPr>
        <p:spPr>
          <a:xfrm>
            <a:off x="1723575" y="2743013"/>
            <a:ext cx="7072422" cy="0"/>
          </a:xfrm>
          <a:prstGeom prst="line">
            <a:avLst/>
          </a:prstGeom>
          <a:ln>
            <a:solidFill>
              <a:srgbClr val="B1B1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echa abajo 35"/>
          <p:cNvSpPr/>
          <p:nvPr/>
        </p:nvSpPr>
        <p:spPr>
          <a:xfrm>
            <a:off x="4903760" y="2061102"/>
            <a:ext cx="363557" cy="522168"/>
          </a:xfrm>
          <a:prstGeom prst="downArrow">
            <a:avLst>
              <a:gd name="adj1" fmla="val 37879"/>
              <a:gd name="adj2" fmla="val 50000"/>
            </a:avLst>
          </a:prstGeom>
          <a:solidFill>
            <a:srgbClr val="B1B1B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718208" y="2754030"/>
            <a:ext cx="0" cy="363557"/>
          </a:xfrm>
          <a:prstGeom prst="straightConnector1">
            <a:avLst/>
          </a:prstGeom>
          <a:ln>
            <a:solidFill>
              <a:srgbClr val="B1B1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8782271" y="2743013"/>
            <a:ext cx="0" cy="363557"/>
          </a:xfrm>
          <a:prstGeom prst="straightConnector1">
            <a:avLst/>
          </a:prstGeom>
          <a:ln>
            <a:solidFill>
              <a:srgbClr val="B1B1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/>
          <p:cNvSpPr/>
          <p:nvPr/>
        </p:nvSpPr>
        <p:spPr>
          <a:xfrm>
            <a:off x="662258" y="3148333"/>
            <a:ext cx="2111899" cy="511862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INGRESOS</a:t>
            </a:r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787502" y="3174857"/>
            <a:ext cx="1938837" cy="511862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EGRESOS</a:t>
            </a:r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813" y="1473722"/>
            <a:ext cx="1458355" cy="194447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0017021" y="1990191"/>
            <a:ext cx="988830" cy="8813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echa izquierda y derecha 3"/>
          <p:cNvSpPr/>
          <p:nvPr/>
        </p:nvSpPr>
        <p:spPr>
          <a:xfrm>
            <a:off x="2920317" y="3048918"/>
            <a:ext cx="4737253" cy="760163"/>
          </a:xfrm>
          <a:prstGeom prst="leftRightArrow">
            <a:avLst/>
          </a:prstGeom>
          <a:solidFill>
            <a:srgbClr val="B1B1B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Armonizados con el flujo financiero y el acuerdo tarifario</a:t>
            </a:r>
            <a:endParaRPr kumimoji="0" lang="es-CO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1706020" y="3696310"/>
            <a:ext cx="0" cy="363557"/>
          </a:xfrm>
          <a:prstGeom prst="straightConnector1">
            <a:avLst/>
          </a:prstGeom>
          <a:ln>
            <a:solidFill>
              <a:srgbClr val="B1B1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8774841" y="3711992"/>
            <a:ext cx="0" cy="363557"/>
          </a:xfrm>
          <a:prstGeom prst="straightConnector1">
            <a:avLst/>
          </a:prstGeom>
          <a:ln>
            <a:solidFill>
              <a:srgbClr val="B1B1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47298" y="4112576"/>
            <a:ext cx="302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Impuesto de alumbrado público, establecido como mecanismo de financiación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664058" y="4059867"/>
            <a:ext cx="223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Asociados a la prestación del servicio. 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986272" y="2107699"/>
            <a:ext cx="1050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Apropiación sin situación de fondo</a:t>
            </a:r>
            <a:endParaRPr kumimoji="0" lang="es-CO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errar llave 14"/>
          <p:cNvSpPr/>
          <p:nvPr/>
        </p:nvSpPr>
        <p:spPr>
          <a:xfrm rot="5400000">
            <a:off x="4960031" y="1311585"/>
            <a:ext cx="614570" cy="7153237"/>
          </a:xfrm>
          <a:prstGeom prst="rightBrace">
            <a:avLst>
              <a:gd name="adj1" fmla="val 20012"/>
              <a:gd name="adj2" fmla="val 50000"/>
            </a:avLst>
          </a:prstGeom>
          <a:ln w="38100">
            <a:solidFill>
              <a:srgbClr val="B1B1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802676" y="5304060"/>
            <a:ext cx="3569465" cy="595627"/>
          </a:xfrm>
          <a:prstGeom prst="rect">
            <a:avLst/>
          </a:prstGeom>
          <a:noFill/>
          <a:ln w="12700">
            <a:solidFill>
              <a:srgbClr val="007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municipio debe reflejar la realidad económica de sus estados financieros y dar aplicación al PLAN GENERAL DE LA CONTABILIDAD PÚBLICA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6156874" y="5304060"/>
            <a:ext cx="3569465" cy="609393"/>
          </a:xfrm>
          <a:prstGeom prst="rect">
            <a:avLst/>
          </a:prstGeom>
          <a:noFill/>
          <a:ln w="12700">
            <a:solidFill>
              <a:srgbClr val="007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municipio está sujeto a revisión por parte de los entes de control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lecha izquierda, derecha y arriba 16"/>
          <p:cNvSpPr/>
          <p:nvPr/>
        </p:nvSpPr>
        <p:spPr>
          <a:xfrm>
            <a:off x="4479610" y="5369607"/>
            <a:ext cx="1584560" cy="633797"/>
          </a:xfrm>
          <a:prstGeom prst="leftRightUpArrow">
            <a:avLst/>
          </a:prstGeom>
          <a:solidFill>
            <a:srgbClr val="0077BD"/>
          </a:solidFill>
          <a:ln>
            <a:solidFill>
              <a:srgbClr val="0077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043" y="4985291"/>
            <a:ext cx="8096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6"/>
          <p:cNvSpPr txBox="1"/>
          <p:nvPr/>
        </p:nvSpPr>
        <p:spPr>
          <a:xfrm>
            <a:off x="593089" y="363095"/>
            <a:ext cx="4790000" cy="1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39648" y="-432656"/>
            <a:ext cx="3988592" cy="8299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5333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  <a:sym typeface="Arial"/>
              </a:rPr>
              <a:t>1</a:t>
            </a:r>
            <a:endParaRPr kumimoji="0" lang="en-US" sz="5333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object 12"/>
          <p:cNvSpPr txBox="1"/>
          <p:nvPr/>
        </p:nvSpPr>
        <p:spPr>
          <a:xfrm>
            <a:off x="6783690" y="3648937"/>
            <a:ext cx="4835525" cy="1270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4175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7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ALCANCE </a:t>
            </a:r>
            <a:r>
              <a:rPr kumimoji="0" sz="3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3700" b="1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7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OBJETO</a:t>
            </a:r>
            <a:endParaRPr kumimoji="0" sz="3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56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CONTRACTUAL</a:t>
            </a:r>
            <a:endParaRPr kumimoji="0" sz="4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3"/>
          <p:cNvSpPr/>
          <p:nvPr/>
        </p:nvSpPr>
        <p:spPr>
          <a:xfrm>
            <a:off x="8336720" y="1877243"/>
            <a:ext cx="1387007" cy="1387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36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2259" y="544165"/>
            <a:ext cx="914400" cy="914400"/>
          </a:xfrm>
          <a:prstGeom prst="ellipse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s-CO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51360" y="651033"/>
            <a:ext cx="67667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DESEQUILIBRIO FINANCIERO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520334" y="1705802"/>
            <a:ext cx="8086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RESPONSABILIDAD DEL MUNICIPIO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caso de desequilibrio</a:t>
            </a:r>
          </a:p>
        </p:txBody>
      </p:sp>
      <p:sp>
        <p:nvSpPr>
          <p:cNvPr id="36" name="Flecha abajo 35"/>
          <p:cNvSpPr/>
          <p:nvPr/>
        </p:nvSpPr>
        <p:spPr>
          <a:xfrm>
            <a:off x="5563523" y="2537813"/>
            <a:ext cx="363557" cy="315733"/>
          </a:xfrm>
          <a:prstGeom prst="downArrow">
            <a:avLst>
              <a:gd name="adj1" fmla="val 37879"/>
              <a:gd name="adj2" fmla="val 50000"/>
            </a:avLst>
          </a:prstGeom>
          <a:solidFill>
            <a:srgbClr val="B1B1B1"/>
          </a:solidFill>
          <a:ln>
            <a:solidFill>
              <a:srgbClr val="B1B1B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56" y="2826346"/>
            <a:ext cx="2503462" cy="30566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49" y="2853547"/>
            <a:ext cx="2800350" cy="2705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681" y="2853547"/>
            <a:ext cx="2790825" cy="2790825"/>
          </a:xfrm>
          <a:prstGeom prst="rect">
            <a:avLst/>
          </a:prstGeom>
        </p:spPr>
      </p:pic>
      <p:sp>
        <p:nvSpPr>
          <p:cNvPr id="28" name="Flecha abajo 27"/>
          <p:cNvSpPr/>
          <p:nvPr/>
        </p:nvSpPr>
        <p:spPr>
          <a:xfrm rot="3011790">
            <a:off x="2278661" y="2414372"/>
            <a:ext cx="363557" cy="315733"/>
          </a:xfrm>
          <a:prstGeom prst="downArrow">
            <a:avLst>
              <a:gd name="adj1" fmla="val 37879"/>
              <a:gd name="adj2" fmla="val 50000"/>
            </a:avLst>
          </a:prstGeom>
          <a:solidFill>
            <a:srgbClr val="B1B1B1"/>
          </a:solidFill>
          <a:ln>
            <a:solidFill>
              <a:srgbClr val="B1B1B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lecha abajo 29"/>
          <p:cNvSpPr/>
          <p:nvPr/>
        </p:nvSpPr>
        <p:spPr>
          <a:xfrm rot="18997610">
            <a:off x="8798178" y="2496705"/>
            <a:ext cx="363557" cy="315733"/>
          </a:xfrm>
          <a:prstGeom prst="downArrow">
            <a:avLst>
              <a:gd name="adj1" fmla="val 37879"/>
              <a:gd name="adj2" fmla="val 50000"/>
            </a:avLst>
          </a:prstGeom>
          <a:solidFill>
            <a:srgbClr val="B1B1B1"/>
          </a:solidFill>
          <a:ln>
            <a:solidFill>
              <a:srgbClr val="B1B1B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21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Elipse 4"/>
          <p:cNvSpPr/>
          <p:nvPr/>
        </p:nvSpPr>
        <p:spPr>
          <a:xfrm>
            <a:off x="662259" y="544165"/>
            <a:ext cx="914400" cy="914400"/>
          </a:xfrm>
          <a:prstGeom prst="ellipse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s-CO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51360" y="651033"/>
            <a:ext cx="94456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0077B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ESTADO DE LA SITUACIÓN FINANCIERA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938839" y="4762409"/>
            <a:ext cx="5532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Durante los periodos analizados, CENTRALES facturó </a:t>
            </a:r>
            <a:r>
              <a:rPr kumimoji="0" lang="es-ES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 </a:t>
            </a:r>
            <a:r>
              <a:rPr kumimoji="0" lang="es-CO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9.093.866.203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 concepto del Impuesto de Alumbrado Público, de los cuales se recaudaron </a:t>
            </a:r>
            <a:r>
              <a:rPr kumimoji="0" lang="es-CO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$ 8.971.871.993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s-ES" sz="1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rubro pagado por la energía destinada al sistema de Alumbrado Público ha sido de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s-CO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$ </a:t>
            </a:r>
            <a:r>
              <a:rPr kumimoji="0" lang="es-CO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2.747.885.355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La energía pagada representó el </a:t>
            </a:r>
            <a:r>
              <a:rPr kumimoji="0" lang="es-CO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30,63%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 recaudo. 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/>
        </p:nvGraphicFramePr>
        <p:xfrm>
          <a:off x="834933" y="1948397"/>
          <a:ext cx="4847409" cy="3707130"/>
        </p:xfrm>
        <a:graphic>
          <a:graphicData uri="http://schemas.openxmlformats.org/drawingml/2006/table">
            <a:tbl>
              <a:tblPr/>
              <a:tblGrid>
                <a:gridCol w="2991159">
                  <a:extLst>
                    <a:ext uri="{9D8B030D-6E8A-4147-A177-3AD203B41FA5}">
                      <a16:colId xmlns:a16="http://schemas.microsoft.com/office/drawing/2014/main" val="2999494222"/>
                    </a:ext>
                  </a:extLst>
                </a:gridCol>
                <a:gridCol w="1856250">
                  <a:extLst>
                    <a:ext uri="{9D8B030D-6E8A-4147-A177-3AD203B41FA5}">
                      <a16:colId xmlns:a16="http://schemas.microsoft.com/office/drawing/2014/main" val="1546922670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MX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INFORMACIÓN LIQUIDACIONES CENTRALES DE OCT-2015 A MAY-2021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855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Facturación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$ 9.093.866.203,00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68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Comercializador Centrales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$ 9.093.866.203,00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3613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945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Recaudo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$ 8.971.871.993,00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76361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Comercializador Centrales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$ 8.971.871.993,00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548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Eficiencia del recaudo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98,66%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098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9981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de la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$ 2.747.885.355,00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1409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energía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$ 2.747.885.355,00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182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Consumo total facturado </a:t>
                      </a:r>
                      <a:r>
                        <a:rPr lang="es-CO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kWh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                       6.081.387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2680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Tarifa promedio aplicado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$ 33.385,80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0999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4234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Cobros practicados por Centrales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$ 145.016.153,00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04477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de facturación y recaudo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$ 145.820.763,80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338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Otros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-$ 804.570,00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8206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Ajuste al peso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-$ 40,80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5784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055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Valor a favor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$ 6.078.970.485,00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242209"/>
                  </a:ext>
                </a:extLst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41" y="1618347"/>
            <a:ext cx="5399721" cy="28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45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11" name="Tabla 10"/>
          <p:cNvGraphicFramePr>
            <a:graphicFrameLocks noGrp="1"/>
          </p:cNvGraphicFramePr>
          <p:nvPr/>
        </p:nvGraphicFramePr>
        <p:xfrm>
          <a:off x="931637" y="548640"/>
          <a:ext cx="4855207" cy="5325962"/>
        </p:xfrm>
        <a:graphic>
          <a:graphicData uri="http://schemas.openxmlformats.org/drawingml/2006/table">
            <a:tbl>
              <a:tblPr/>
              <a:tblGrid>
                <a:gridCol w="2993991">
                  <a:extLst>
                    <a:ext uri="{9D8B030D-6E8A-4147-A177-3AD203B41FA5}">
                      <a16:colId xmlns:a16="http://schemas.microsoft.com/office/drawing/2014/main" val="1236110821"/>
                    </a:ext>
                  </a:extLst>
                </a:gridCol>
                <a:gridCol w="1861216">
                  <a:extLst>
                    <a:ext uri="{9D8B030D-6E8A-4147-A177-3AD203B41FA5}">
                      <a16:colId xmlns:a16="http://schemas.microsoft.com/office/drawing/2014/main" val="2837372805"/>
                    </a:ext>
                  </a:extLst>
                </a:gridCol>
              </a:tblGrid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INFORMACIÓN MOVIMIENTOS FIDUCIARIOS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881677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INGRESOS A FIDUCIA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$ 6.068.375.566,89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4436"/>
                  </a:ext>
                </a:extLst>
              </a:tr>
              <a:tr h="34468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Valor remante girado por CENTRALES a la Fiducia (Descontado la energía)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$ 5.855.888.084,00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00426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 clientes especiales 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$ 1.123.869,00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59894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Ingresos por devolución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$ 36.594.965,89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969246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Ingresos no conciliados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$ 174.768.648,00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963320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Rendimientos Financieros 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31796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673423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EGRESOS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$ 5.981.379.295,75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738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Pagos al concesionario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$ 5.527.739.639,01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433217"/>
                  </a:ext>
                </a:extLst>
              </a:tr>
              <a:tr h="344682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 de Administración, Operación y Mantenimiento (CAOM)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$ 2.195.042.096,39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795762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 Retorno de Inversión (RI)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$ 3.332.697.542,62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982019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Proyectos de Expansión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$ 0,00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372480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Alumbrado Navideño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$ 0,00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416462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04208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 interventoría 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$ 368.959.440,18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35657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304199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 Administración Fiduciaria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$ 30.223.257,00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219928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28920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Gastos financieros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$ 17.787.586,23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298438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GMF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$ 16.779.586,23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395804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Comisión por transferencia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$ 1.008.000,00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169349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582896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Otros egresos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$ 36.669.373,33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789552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707790"/>
                  </a:ext>
                </a:extLst>
              </a:tr>
              <a:tr h="17598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SALDO ESTIMADO EN FIDUCIA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$ 86.996.271,14</a:t>
                      </a:r>
                    </a:p>
                  </a:txBody>
                  <a:tcPr marL="7897" marR="7897" marT="789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615548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/>
        </p:nvGraphicFramePr>
        <p:xfrm>
          <a:off x="6326598" y="671217"/>
          <a:ext cx="5155653" cy="1144905"/>
        </p:xfrm>
        <a:graphic>
          <a:graphicData uri="http://schemas.openxmlformats.org/drawingml/2006/table">
            <a:tbl>
              <a:tblPr/>
              <a:tblGrid>
                <a:gridCol w="3179262">
                  <a:extLst>
                    <a:ext uri="{9D8B030D-6E8A-4147-A177-3AD203B41FA5}">
                      <a16:colId xmlns:a16="http://schemas.microsoft.com/office/drawing/2014/main" val="1674309291"/>
                    </a:ext>
                  </a:extLst>
                </a:gridCol>
                <a:gridCol w="1976391">
                  <a:extLst>
                    <a:ext uri="{9D8B030D-6E8A-4147-A177-3AD203B41FA5}">
                      <a16:colId xmlns:a16="http://schemas.microsoft.com/office/drawing/2014/main" val="3589115215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Cuentas por pagar al Concesionario </a:t>
                      </a:r>
                      <a:b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 31- MAY-2021)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$ 2.072.977.430,00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8881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CAOM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$ 777.778.538,00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4494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$ 1.295.198.892,00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40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15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b="1" i="0" u="none" strike="noStrike" dirty="0">
                          <a:solidFill>
                            <a:srgbClr val="0077BD"/>
                          </a:solidFill>
                          <a:effectLst/>
                          <a:latin typeface="+mn-lt"/>
                        </a:rPr>
                        <a:t>SALDO DEL PROYECTO</a:t>
                      </a:r>
                      <a:r>
                        <a:rPr lang="es-MX" sz="1200" b="1" i="0" u="none" strike="noStrike" baseline="0" dirty="0">
                          <a:solidFill>
                            <a:srgbClr val="0077BD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s-MX" sz="1200" b="1" i="0" u="none" strike="noStrike" dirty="0">
                        <a:solidFill>
                          <a:srgbClr val="0077B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-$ 1.985.981.158,86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012136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6316411" y="2121327"/>
            <a:ext cx="51658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 diferencia entre el valor a favor y el monto que realmente ingresó a fiducia debido a los cortes en los que gira el recurso el Comercializador, encargado de la facturación y recaudo del impuesto.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 contraprestación a las actividades por las que fue contratado el Concesionario, cada mes se le debe remunerar lo propio al CAOM y CINV. El municipio, a corte de julio 2021, adeudaba al Concesionario por  los conceptos mencionados la suma de </a:t>
            </a:r>
            <a:r>
              <a:rPr kumimoji="0" lang="es-CO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$ 2.072.977.430,00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 que a pesar de haber sido facturado aún no se ha recaudado.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 rendimientos financieros fueron solicitados a la Fiducia contratada, quien se encuentra en mora por aportar la información.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 valor pagado a la interventoría corresponde al 4% del recaudo más otros ingresos.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El gasto de administración fiduciaria está contemplado en medio salario mínimo más IVA.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s-E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 fecha de corte del 31 de mayo de 2021, el proyecto presentaba un saldo negativo. </a:t>
            </a:r>
            <a:endParaRPr kumimoji="0" lang="es-ES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95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9914E0F-EE8E-4BDA-BE86-46FBA77DF821}"/>
              </a:ext>
            </a:extLst>
          </p:cNvPr>
          <p:cNvSpPr/>
          <p:nvPr/>
        </p:nvSpPr>
        <p:spPr>
          <a:xfrm>
            <a:off x="85602" y="-1174778"/>
            <a:ext cx="5435549" cy="8299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s-ES" altLang="en-US" sz="53332" dirty="0">
                <a:solidFill>
                  <a:srgbClr val="FFFFFF"/>
                </a:solidFill>
                <a:ea typeface="MS PGothic" panose="020B0600070205080204" pitchFamily="34" charset="-128"/>
                <a:cs typeface="Arial"/>
                <a:sym typeface="Arial"/>
              </a:rPr>
              <a:t>4</a:t>
            </a:r>
            <a:endParaRPr lang="en-US" sz="53332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671481D1-D215-47F9-AF55-B0B190E3DF9C}"/>
              </a:ext>
            </a:extLst>
          </p:cNvPr>
          <p:cNvSpPr txBox="1">
            <a:spLocks/>
          </p:cNvSpPr>
          <p:nvPr/>
        </p:nvSpPr>
        <p:spPr>
          <a:xfrm>
            <a:off x="3988733" y="2841681"/>
            <a:ext cx="5892246" cy="18094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9200" b="1" i="0">
                <a:solidFill>
                  <a:srgbClr val="7D7D7D"/>
                </a:solidFill>
                <a:latin typeface="Arial"/>
                <a:ea typeface="+mj-ea"/>
                <a:cs typeface="Arial"/>
              </a:defRPr>
            </a:lvl1pPr>
          </a:lstStyle>
          <a:p>
            <a:pPr marL="26034" marR="0" lvl="0" indent="0" defTabSz="914400" eaLnBrk="1" fontAlgn="auto" latinLnBrk="0" hangingPunct="1">
              <a:lnSpc>
                <a:spcPts val="697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ACCIONES NECESARIAS</a:t>
            </a:r>
            <a:endParaRPr kumimoji="0" lang="en-US" sz="4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43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2509389" y="1011094"/>
            <a:ext cx="7251600" cy="9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570411" y="4735326"/>
            <a:ext cx="10972800" cy="1028000"/>
          </a:xfrm>
          <a:prstGeom prst="trapezoid">
            <a:avLst>
              <a:gd name="adj" fmla="val 5164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Devolución de cartera</a:t>
            </a:r>
            <a:endParaRPr kumimoji="0" sz="3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292879" y="3519179"/>
            <a:ext cx="9528000" cy="909200"/>
          </a:xfrm>
          <a:prstGeom prst="trapezoid">
            <a:avLst>
              <a:gd name="adj" fmla="val 5164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   Informes mensuales</a:t>
            </a:r>
            <a:endParaRPr kumimoji="0" sz="3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951811" y="2343687"/>
            <a:ext cx="8210000" cy="909200"/>
          </a:xfrm>
          <a:prstGeom prst="trapezoid">
            <a:avLst>
              <a:gd name="adj" fmla="val 51648"/>
            </a:avLst>
          </a:pr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Regulación actividad de 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facturación y recaudo</a:t>
            </a:r>
            <a:endParaRPr kumimoji="0" sz="30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3035119" y="1142773"/>
            <a:ext cx="6200140" cy="60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Decreto Agencia de recaudo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461010" y="4974040"/>
            <a:ext cx="4786110" cy="52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Fija plazos expeditos para la devolución de cartera fallida que permitirá realizar las acciones de cobro al masivo de manera efectiva.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461009" y="3653081"/>
            <a:ext cx="4359870" cy="64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Lograr reporte mensual de facturación y recaudo detallado con consumos y demás información que hoy no se recibe.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7217736" y="2467839"/>
            <a:ext cx="2689940" cy="66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Fija la obligacion de las comercializadoras, evita suscripción de contratos.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18"/>
          <p:cNvGrpSpPr/>
          <p:nvPr/>
        </p:nvGrpSpPr>
        <p:grpSpPr>
          <a:xfrm>
            <a:off x="6604562" y="2533208"/>
            <a:ext cx="359040" cy="510657"/>
            <a:chOff x="3342275" y="2615925"/>
            <a:chExt cx="339700" cy="483150"/>
          </a:xfrm>
        </p:grpSpPr>
        <p:sp>
          <p:nvSpPr>
            <p:cNvPr id="142" name="Google Shape;142;p18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44" name="Google Shape;144;p18"/>
          <p:cNvSpPr/>
          <p:nvPr/>
        </p:nvSpPr>
        <p:spPr>
          <a:xfrm>
            <a:off x="5840671" y="5019996"/>
            <a:ext cx="510657" cy="47873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801625" y="3734506"/>
            <a:ext cx="510657" cy="478737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78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1"/>
          <p:cNvGrpSpPr/>
          <p:nvPr/>
        </p:nvGrpSpPr>
        <p:grpSpPr>
          <a:xfrm>
            <a:off x="5657626" y="3919283"/>
            <a:ext cx="6212415" cy="596752"/>
            <a:chOff x="4816081" y="2432650"/>
            <a:chExt cx="3784133" cy="430646"/>
          </a:xfrm>
        </p:grpSpPr>
        <p:sp>
          <p:nvSpPr>
            <p:cNvPr id="199" name="Google Shape;199;p21"/>
            <p:cNvSpPr/>
            <p:nvPr/>
          </p:nvSpPr>
          <p:spPr>
            <a:xfrm>
              <a:off x="8317914" y="2531496"/>
              <a:ext cx="282300" cy="33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0" name="Google Shape;200;p21"/>
            <p:cNvSpPr txBox="1"/>
            <p:nvPr/>
          </p:nvSpPr>
          <p:spPr>
            <a:xfrm flipH="1">
              <a:off x="4816081" y="2432650"/>
              <a:ext cx="34047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Identificación de responsable del pago del impuesto y realización del hecho generador.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21"/>
          <p:cNvGrpSpPr/>
          <p:nvPr/>
        </p:nvGrpSpPr>
        <p:grpSpPr>
          <a:xfrm>
            <a:off x="8250165" y="5174953"/>
            <a:ext cx="3619875" cy="933748"/>
            <a:chOff x="5902548" y="3728641"/>
            <a:chExt cx="2714906" cy="700311"/>
          </a:xfrm>
        </p:grpSpPr>
        <p:sp>
          <p:nvSpPr>
            <p:cNvPr id="202" name="Google Shape;202;p21"/>
            <p:cNvSpPr/>
            <p:nvPr/>
          </p:nvSpPr>
          <p:spPr>
            <a:xfrm>
              <a:off x="8269865" y="4057113"/>
              <a:ext cx="347589" cy="37183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 flipH="1">
              <a:off x="5902548" y="3728641"/>
              <a:ext cx="23982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Diferenciar telecomunicaciones de instalador y gravar correctamente a quien corresponda.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5588096" y="3357587"/>
            <a:ext cx="6281944" cy="428399"/>
            <a:chOff x="3888756" y="1801538"/>
            <a:chExt cx="4711458" cy="321299"/>
          </a:xfrm>
        </p:grpSpPr>
        <p:sp>
          <p:nvSpPr>
            <p:cNvPr id="205" name="Google Shape;205;p21"/>
            <p:cNvSpPr/>
            <p:nvPr/>
          </p:nvSpPr>
          <p:spPr>
            <a:xfrm>
              <a:off x="8252625" y="1801538"/>
              <a:ext cx="347589" cy="321299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 flipH="1">
              <a:off x="3888756" y="1812038"/>
              <a:ext cx="4308358" cy="310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Ubicación de predios para prueba de establecimiento físico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7312034" y="4759285"/>
            <a:ext cx="4558007" cy="428401"/>
            <a:chOff x="5194963" y="3261453"/>
            <a:chExt cx="3418505" cy="321301"/>
          </a:xfrm>
        </p:grpSpPr>
        <p:sp>
          <p:nvSpPr>
            <p:cNvPr id="208" name="Google Shape;208;p21"/>
            <p:cNvSpPr/>
            <p:nvPr/>
          </p:nvSpPr>
          <p:spPr>
            <a:xfrm>
              <a:off x="8265879" y="3261453"/>
              <a:ext cx="347589" cy="3213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 flipH="1">
              <a:off x="5194963" y="3271954"/>
              <a:ext cx="3002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Incremento de ingresos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1" name="Google Shape;211;p21"/>
          <p:cNvSpPr/>
          <p:nvPr/>
        </p:nvSpPr>
        <p:spPr>
          <a:xfrm>
            <a:off x="605697" y="1750933"/>
            <a:ext cx="4241200" cy="4157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1045409" y="2190019"/>
            <a:ext cx="3373600" cy="33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1485617" y="2613817"/>
            <a:ext cx="2508800" cy="245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1955936" y="3017265"/>
            <a:ext cx="1578000" cy="15472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15" name="Google Shape;215;p21"/>
          <p:cNvGrpSpPr/>
          <p:nvPr/>
        </p:nvGrpSpPr>
        <p:grpSpPr>
          <a:xfrm>
            <a:off x="605699" y="3820469"/>
            <a:ext cx="5636784" cy="2088063"/>
            <a:chOff x="3820100" y="3023072"/>
            <a:chExt cx="1303926" cy="491139"/>
          </a:xfrm>
        </p:grpSpPr>
        <p:sp>
          <p:nvSpPr>
            <p:cNvPr id="216" name="Google Shape;216;p21"/>
            <p:cNvSpPr/>
            <p:nvPr/>
          </p:nvSpPr>
          <p:spPr>
            <a:xfrm>
              <a:off x="3820100" y="3023072"/>
              <a:ext cx="505424" cy="491139"/>
            </a:xfrm>
            <a:custGeom>
              <a:avLst/>
              <a:gdLst/>
              <a:ahLst/>
              <a:cxnLst/>
              <a:rect l="l" t="t" r="r" b="b"/>
              <a:pathLst>
                <a:path w="45218" h="43940" extrusionOk="0">
                  <a:moveTo>
                    <a:pt x="0" y="0"/>
                  </a:moveTo>
                  <a:cubicBezTo>
                    <a:pt x="0" y="24200"/>
                    <a:pt x="19796" y="43939"/>
                    <a:pt x="44111" y="43939"/>
                  </a:cubicBezTo>
                  <a:lnTo>
                    <a:pt x="45218" y="43939"/>
                  </a:lnTo>
                  <a:lnTo>
                    <a:pt x="45218" y="34795"/>
                  </a:lnTo>
                  <a:lnTo>
                    <a:pt x="44111" y="34795"/>
                  </a:lnTo>
                  <a:cubicBezTo>
                    <a:pt x="24972" y="34795"/>
                    <a:pt x="9345" y="19439"/>
                    <a:pt x="9103" y="450"/>
                  </a:cubicBezTo>
                  <a:cubicBezTo>
                    <a:pt x="9103" y="301"/>
                    <a:pt x="9100" y="150"/>
                    <a:pt x="9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4323828" y="3411976"/>
              <a:ext cx="800197" cy="102229"/>
            </a:xfrm>
            <a:custGeom>
              <a:avLst/>
              <a:gdLst/>
              <a:ahLst/>
              <a:cxnLst/>
              <a:rect l="l" t="t" r="r" b="b"/>
              <a:pathLst>
                <a:path w="71590" h="9146" extrusionOk="0">
                  <a:moveTo>
                    <a:pt x="1" y="1"/>
                  </a:moveTo>
                  <a:lnTo>
                    <a:pt x="1" y="9145"/>
                  </a:lnTo>
                  <a:lnTo>
                    <a:pt x="71589" y="9145"/>
                  </a:lnTo>
                  <a:lnTo>
                    <a:pt x="715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8" name="Google Shape;218;p21"/>
          <p:cNvGrpSpPr/>
          <p:nvPr/>
        </p:nvGrpSpPr>
        <p:grpSpPr>
          <a:xfrm>
            <a:off x="1955920" y="3822905"/>
            <a:ext cx="1701648" cy="752919"/>
            <a:chOff x="4132439" y="3023645"/>
            <a:chExt cx="393633" cy="177096"/>
          </a:xfrm>
          <a:solidFill>
            <a:srgbClr val="7F7F7F"/>
          </a:solidFill>
        </p:grpSpPr>
        <p:sp>
          <p:nvSpPr>
            <p:cNvPr id="219" name="Google Shape;219;p21"/>
            <p:cNvSpPr/>
            <p:nvPr/>
          </p:nvSpPr>
          <p:spPr>
            <a:xfrm>
              <a:off x="4132439" y="3023645"/>
              <a:ext cx="190085" cy="177096"/>
            </a:xfrm>
            <a:custGeom>
              <a:avLst/>
              <a:gdLst/>
              <a:ahLst/>
              <a:cxnLst/>
              <a:rect l="l" t="t" r="r" b="b"/>
              <a:pathLst>
                <a:path w="17006" h="15844" extrusionOk="0">
                  <a:moveTo>
                    <a:pt x="0" y="1"/>
                  </a:moveTo>
                  <a:cubicBezTo>
                    <a:pt x="0" y="5035"/>
                    <a:pt x="2405" y="9521"/>
                    <a:pt x="6124" y="12423"/>
                  </a:cubicBezTo>
                  <a:cubicBezTo>
                    <a:pt x="8932" y="14639"/>
                    <a:pt x="12404" y="15844"/>
                    <a:pt x="15981" y="15844"/>
                  </a:cubicBezTo>
                  <a:lnTo>
                    <a:pt x="17005" y="15844"/>
                  </a:lnTo>
                  <a:lnTo>
                    <a:pt x="17005" y="6962"/>
                  </a:lnTo>
                  <a:lnTo>
                    <a:pt x="15905" y="6962"/>
                  </a:lnTo>
                  <a:cubicBezTo>
                    <a:pt x="12043" y="6962"/>
                    <a:pt x="8822" y="3862"/>
                    <a:pt x="8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4318649" y="3101461"/>
              <a:ext cx="207423" cy="99267"/>
            </a:xfrm>
            <a:custGeom>
              <a:avLst/>
              <a:gdLst/>
              <a:ahLst/>
              <a:cxnLst/>
              <a:rect l="l" t="t" r="r" b="b"/>
              <a:pathLst>
                <a:path w="18211" h="8881" extrusionOk="0">
                  <a:moveTo>
                    <a:pt x="0" y="0"/>
                  </a:moveTo>
                  <a:lnTo>
                    <a:pt x="0" y="8880"/>
                  </a:lnTo>
                  <a:lnTo>
                    <a:pt x="18210" y="8880"/>
                  </a:lnTo>
                  <a:lnTo>
                    <a:pt x="18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1" name="Google Shape;221;p21"/>
          <p:cNvGrpSpPr/>
          <p:nvPr/>
        </p:nvGrpSpPr>
        <p:grpSpPr>
          <a:xfrm>
            <a:off x="1045389" y="3820374"/>
            <a:ext cx="4333295" cy="1653580"/>
            <a:chOff x="3921811" y="3023049"/>
            <a:chExt cx="1002397" cy="388943"/>
          </a:xfrm>
        </p:grpSpPr>
        <p:sp>
          <p:nvSpPr>
            <p:cNvPr id="222" name="Google Shape;222;p21"/>
            <p:cNvSpPr/>
            <p:nvPr/>
          </p:nvSpPr>
          <p:spPr>
            <a:xfrm>
              <a:off x="3921811" y="3023049"/>
              <a:ext cx="403709" cy="388943"/>
            </a:xfrm>
            <a:custGeom>
              <a:avLst/>
              <a:gdLst/>
              <a:ahLst/>
              <a:cxnLst/>
              <a:rect l="l" t="t" r="r" b="b"/>
              <a:pathLst>
                <a:path w="36118" h="34797" extrusionOk="0">
                  <a:moveTo>
                    <a:pt x="0" y="1"/>
                  </a:moveTo>
                  <a:cubicBezTo>
                    <a:pt x="0" y="152"/>
                    <a:pt x="3" y="301"/>
                    <a:pt x="3" y="452"/>
                  </a:cubicBezTo>
                  <a:cubicBezTo>
                    <a:pt x="245" y="19441"/>
                    <a:pt x="15879" y="34797"/>
                    <a:pt x="35018" y="34797"/>
                  </a:cubicBezTo>
                  <a:lnTo>
                    <a:pt x="36118" y="34797"/>
                  </a:lnTo>
                  <a:lnTo>
                    <a:pt x="36118" y="25652"/>
                  </a:lnTo>
                  <a:lnTo>
                    <a:pt x="34843" y="25652"/>
                  </a:lnTo>
                  <a:lnTo>
                    <a:pt x="34798" y="25632"/>
                  </a:lnTo>
                  <a:cubicBezTo>
                    <a:pt x="20649" y="25575"/>
                    <a:pt x="9181" y="14193"/>
                    <a:pt x="9115" y="123"/>
                  </a:cubicBezTo>
                  <a:cubicBezTo>
                    <a:pt x="9115" y="81"/>
                    <a:pt x="9108" y="42"/>
                    <a:pt x="91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322109" y="3309770"/>
              <a:ext cx="602098" cy="102218"/>
            </a:xfrm>
            <a:custGeom>
              <a:avLst/>
              <a:gdLst/>
              <a:ahLst/>
              <a:cxnLst/>
              <a:rect l="l" t="t" r="r" b="b"/>
              <a:pathLst>
                <a:path w="53867" h="9145" extrusionOk="0">
                  <a:moveTo>
                    <a:pt x="1" y="0"/>
                  </a:moveTo>
                  <a:lnTo>
                    <a:pt x="1" y="9145"/>
                  </a:lnTo>
                  <a:lnTo>
                    <a:pt x="53867" y="9145"/>
                  </a:lnTo>
                  <a:lnTo>
                    <a:pt x="538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4" name="Google Shape;224;p21"/>
          <p:cNvGrpSpPr/>
          <p:nvPr/>
        </p:nvGrpSpPr>
        <p:grpSpPr>
          <a:xfrm>
            <a:off x="1485610" y="3820374"/>
            <a:ext cx="2952703" cy="1218988"/>
            <a:chOff x="4023645" y="3023049"/>
            <a:chExt cx="683032" cy="286722"/>
          </a:xfrm>
        </p:grpSpPr>
        <p:sp>
          <p:nvSpPr>
            <p:cNvPr id="225" name="Google Shape;225;p21"/>
            <p:cNvSpPr/>
            <p:nvPr/>
          </p:nvSpPr>
          <p:spPr>
            <a:xfrm>
              <a:off x="4023645" y="3023049"/>
              <a:ext cx="300664" cy="286524"/>
            </a:xfrm>
            <a:custGeom>
              <a:avLst/>
              <a:gdLst/>
              <a:ahLst/>
              <a:cxnLst/>
              <a:rect l="l" t="t" r="r" b="b"/>
              <a:pathLst>
                <a:path w="26899" h="25634" extrusionOk="0">
                  <a:moveTo>
                    <a:pt x="1" y="1"/>
                  </a:moveTo>
                  <a:cubicBezTo>
                    <a:pt x="1" y="42"/>
                    <a:pt x="4" y="81"/>
                    <a:pt x="4" y="121"/>
                  </a:cubicBezTo>
                  <a:cubicBezTo>
                    <a:pt x="70" y="14193"/>
                    <a:pt x="11538" y="25575"/>
                    <a:pt x="25687" y="25630"/>
                  </a:cubicBezTo>
                  <a:cubicBezTo>
                    <a:pt x="25723" y="25630"/>
                    <a:pt x="25757" y="25634"/>
                    <a:pt x="25792" y="25634"/>
                  </a:cubicBezTo>
                  <a:lnTo>
                    <a:pt x="26899" y="25634"/>
                  </a:lnTo>
                  <a:lnTo>
                    <a:pt x="26899" y="15842"/>
                  </a:lnTo>
                  <a:lnTo>
                    <a:pt x="25768" y="15842"/>
                  </a:lnTo>
                  <a:cubicBezTo>
                    <a:pt x="22191" y="15842"/>
                    <a:pt x="18719" y="14637"/>
                    <a:pt x="15911" y="12423"/>
                  </a:cubicBezTo>
                  <a:cubicBezTo>
                    <a:pt x="12192" y="9521"/>
                    <a:pt x="9787" y="5035"/>
                    <a:pt x="9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4314850" y="3200125"/>
              <a:ext cx="391827" cy="109646"/>
            </a:xfrm>
            <a:custGeom>
              <a:avLst/>
              <a:gdLst/>
              <a:ahLst/>
              <a:cxnLst/>
              <a:rect l="l" t="t" r="r" b="b"/>
              <a:pathLst>
                <a:path w="35055" h="9792" extrusionOk="0">
                  <a:moveTo>
                    <a:pt x="1" y="0"/>
                  </a:moveTo>
                  <a:lnTo>
                    <a:pt x="1" y="88"/>
                  </a:lnTo>
                  <a:lnTo>
                    <a:pt x="1" y="9792"/>
                  </a:lnTo>
                  <a:lnTo>
                    <a:pt x="35054" y="9792"/>
                  </a:lnTo>
                  <a:lnTo>
                    <a:pt x="35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27" name="Google Shape;227;p21"/>
          <p:cNvSpPr/>
          <p:nvPr/>
        </p:nvSpPr>
        <p:spPr>
          <a:xfrm>
            <a:off x="5079799" y="5269900"/>
            <a:ext cx="3545200" cy="838800"/>
          </a:xfrm>
          <a:prstGeom prst="rightArrow">
            <a:avLst>
              <a:gd name="adj1" fmla="val 51700"/>
              <a:gd name="adj2" fmla="val 4969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33" b="0" i="0" u="none" strike="noStrike" kern="1200" cap="none" spc="0" normalizeH="0" baseline="0" noProof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4782132" y="4813433"/>
            <a:ext cx="3103200" cy="8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33" b="0" i="0" u="none" strike="noStrike" kern="1200" cap="none" spc="0" normalizeH="0" baseline="0" noProof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3657433" y="5046963"/>
            <a:ext cx="2758800" cy="42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3657433" y="5481661"/>
            <a:ext cx="3166800" cy="42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657433" y="4575836"/>
            <a:ext cx="2314800" cy="46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 flipH="1">
            <a:off x="2335453" y="5027647"/>
            <a:ext cx="4044175" cy="38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BAB0E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Identificación de especiales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BAB0E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 flipH="1">
            <a:off x="3075924" y="5322002"/>
            <a:ext cx="4026481" cy="65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9277B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Responsabilidad antenas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9277B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075501" y="4342048"/>
            <a:ext cx="2988000" cy="917600"/>
          </a:xfrm>
          <a:prstGeom prst="rightArrow">
            <a:avLst>
              <a:gd name="adj1" fmla="val 52248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33" b="0" i="0" u="none" strike="noStrike" kern="1200" cap="none" spc="0" normalizeH="0" baseline="0" noProof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 flipH="1">
            <a:off x="2005726" y="4569628"/>
            <a:ext cx="4582877" cy="50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DAD8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Requerimientos de información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DAD8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3365335" y="3944433"/>
            <a:ext cx="2822000" cy="838800"/>
          </a:xfrm>
          <a:prstGeom prst="rightArrow">
            <a:avLst>
              <a:gd name="adj1" fmla="val 50039"/>
              <a:gd name="adj2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33" b="0" i="0" u="none" strike="noStrike" kern="1200" cap="none" spc="0" normalizeH="0" baseline="0" noProof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141601" y="4152233"/>
            <a:ext cx="2722400" cy="423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 flipH="1">
            <a:off x="2363601" y="4156035"/>
            <a:ext cx="3733814" cy="32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Inspecciones en campo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2363601" y="3414467"/>
            <a:ext cx="752800" cy="7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Google Shape;133;p18"/>
          <p:cNvSpPr txBox="1">
            <a:spLocks noGrp="1"/>
          </p:cNvSpPr>
          <p:nvPr>
            <p:ph type="title" idx="4294967295"/>
          </p:nvPr>
        </p:nvSpPr>
        <p:spPr>
          <a:xfrm>
            <a:off x="847332" y="455746"/>
            <a:ext cx="10972800" cy="3968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bg2"/>
                </a:solidFill>
              </a:rPr>
              <a:t>Fiscalización impuesto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985435" y="1368757"/>
            <a:ext cx="6652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Para una adecuada determinación del impuesto y constitución de prueba de establecimiento físico de contribuyentes especiales se requiere de una adecuada fiscalización que permitirá cobro efectivo de contribuyentes especiales y resolución adecuada de recursos de reconsideración.</a:t>
            </a:r>
          </a:p>
        </p:txBody>
      </p:sp>
    </p:spTree>
    <p:extLst>
      <p:ext uri="{BB962C8B-B14F-4D97-AF65-F5344CB8AC3E}">
        <p14:creationId xmlns:p14="http://schemas.microsoft.com/office/powerpoint/2010/main" val="286668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25"/>
          <p:cNvCxnSpPr/>
          <p:nvPr/>
        </p:nvCxnSpPr>
        <p:spPr>
          <a:xfrm rot="10800000">
            <a:off x="6852195" y="5466209"/>
            <a:ext cx="4556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340" name="Google Shape;340;p25"/>
          <p:cNvCxnSpPr/>
          <p:nvPr/>
        </p:nvCxnSpPr>
        <p:spPr>
          <a:xfrm rot="10800000">
            <a:off x="6426195" y="3773933"/>
            <a:ext cx="4982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341" name="Google Shape;341;p25"/>
          <p:cNvCxnSpPr/>
          <p:nvPr/>
        </p:nvCxnSpPr>
        <p:spPr>
          <a:xfrm rot="10800000">
            <a:off x="769684" y="4738096"/>
            <a:ext cx="4444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42" name="Google Shape;342;p25"/>
          <p:cNvCxnSpPr/>
          <p:nvPr/>
        </p:nvCxnSpPr>
        <p:spPr>
          <a:xfrm rot="10800000">
            <a:off x="770428" y="3004604"/>
            <a:ext cx="498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oval" w="med" len="med"/>
          </a:ln>
        </p:spPr>
      </p:cxnSp>
      <p:grpSp>
        <p:nvGrpSpPr>
          <p:cNvPr id="343" name="Google Shape;343;p25"/>
          <p:cNvGrpSpPr/>
          <p:nvPr/>
        </p:nvGrpSpPr>
        <p:grpSpPr>
          <a:xfrm>
            <a:off x="4739991" y="4193688"/>
            <a:ext cx="2704552" cy="1010848"/>
            <a:chOff x="3554993" y="3202416"/>
            <a:chExt cx="2028414" cy="758136"/>
          </a:xfrm>
        </p:grpSpPr>
        <p:sp>
          <p:nvSpPr>
            <p:cNvPr id="344" name="Google Shape;344;p25"/>
            <p:cNvSpPr/>
            <p:nvPr/>
          </p:nvSpPr>
          <p:spPr>
            <a:xfrm>
              <a:off x="3554993" y="3575318"/>
              <a:ext cx="2028414" cy="385234"/>
            </a:xfrm>
            <a:custGeom>
              <a:avLst/>
              <a:gdLst/>
              <a:ahLst/>
              <a:cxnLst/>
              <a:rect l="l" t="t" r="r" b="b"/>
              <a:pathLst>
                <a:path w="21040" h="3996" extrusionOk="0">
                  <a:moveTo>
                    <a:pt x="1" y="1"/>
                  </a:moveTo>
                  <a:lnTo>
                    <a:pt x="1" y="3996"/>
                  </a:lnTo>
                  <a:lnTo>
                    <a:pt x="21040" y="3996"/>
                  </a:lnTo>
                  <a:lnTo>
                    <a:pt x="21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3554993" y="3202416"/>
              <a:ext cx="2028414" cy="372991"/>
            </a:xfrm>
            <a:custGeom>
              <a:avLst/>
              <a:gdLst/>
              <a:ahLst/>
              <a:cxnLst/>
              <a:rect l="l" t="t" r="r" b="b"/>
              <a:pathLst>
                <a:path w="21040" h="3869" extrusionOk="0">
                  <a:moveTo>
                    <a:pt x="10045" y="0"/>
                  </a:moveTo>
                  <a:lnTo>
                    <a:pt x="1356" y="1689"/>
                  </a:lnTo>
                  <a:lnTo>
                    <a:pt x="1" y="3869"/>
                  </a:lnTo>
                  <a:lnTo>
                    <a:pt x="21040" y="3869"/>
                  </a:lnTo>
                  <a:lnTo>
                    <a:pt x="19684" y="1689"/>
                  </a:lnTo>
                  <a:lnTo>
                    <a:pt x="10045" y="0"/>
                  </a:ln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46" name="Google Shape;346;p25"/>
          <p:cNvGrpSpPr/>
          <p:nvPr/>
        </p:nvGrpSpPr>
        <p:grpSpPr>
          <a:xfrm>
            <a:off x="4979469" y="3229749"/>
            <a:ext cx="2225599" cy="964059"/>
            <a:chOff x="3734601" y="2479462"/>
            <a:chExt cx="1669199" cy="723044"/>
          </a:xfrm>
        </p:grpSpPr>
        <p:sp>
          <p:nvSpPr>
            <p:cNvPr id="347" name="Google Shape;347;p25"/>
            <p:cNvSpPr/>
            <p:nvPr/>
          </p:nvSpPr>
          <p:spPr>
            <a:xfrm>
              <a:off x="3734601" y="2852363"/>
              <a:ext cx="1669199" cy="350143"/>
            </a:xfrm>
            <a:custGeom>
              <a:avLst/>
              <a:gdLst/>
              <a:ahLst/>
              <a:cxnLst/>
              <a:rect l="l" t="t" r="r" b="b"/>
              <a:pathLst>
                <a:path w="17314" h="3632" extrusionOk="0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734601" y="2479462"/>
              <a:ext cx="1669199" cy="372991"/>
            </a:xfrm>
            <a:custGeom>
              <a:avLst/>
              <a:gdLst/>
              <a:ahLst/>
              <a:cxnLst/>
              <a:rect l="l" t="t" r="r" b="b"/>
              <a:pathLst>
                <a:path w="17314" h="3869" extrusionOk="0">
                  <a:moveTo>
                    <a:pt x="8293" y="0"/>
                  </a:moveTo>
                  <a:lnTo>
                    <a:pt x="1127" y="1689"/>
                  </a:lnTo>
                  <a:lnTo>
                    <a:pt x="1" y="3869"/>
                  </a:lnTo>
                  <a:lnTo>
                    <a:pt x="17314" y="3869"/>
                  </a:lnTo>
                  <a:lnTo>
                    <a:pt x="16220" y="1689"/>
                  </a:lnTo>
                  <a:lnTo>
                    <a:pt x="8293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49" name="Google Shape;349;p25"/>
          <p:cNvGrpSpPr/>
          <p:nvPr/>
        </p:nvGrpSpPr>
        <p:grpSpPr>
          <a:xfrm>
            <a:off x="5175113" y="2368645"/>
            <a:ext cx="1834313" cy="861225"/>
            <a:chOff x="3881334" y="1833633"/>
            <a:chExt cx="1375735" cy="645919"/>
          </a:xfrm>
          <a:solidFill>
            <a:srgbClr val="3282BE"/>
          </a:solidFill>
        </p:grpSpPr>
        <p:sp>
          <p:nvSpPr>
            <p:cNvPr id="350" name="Google Shape;350;p25"/>
            <p:cNvSpPr/>
            <p:nvPr/>
          </p:nvSpPr>
          <p:spPr>
            <a:xfrm>
              <a:off x="3881334" y="2158427"/>
              <a:ext cx="1375735" cy="321125"/>
            </a:xfrm>
            <a:custGeom>
              <a:avLst/>
              <a:gdLst/>
              <a:ahLst/>
              <a:cxnLst/>
              <a:rect l="l" t="t" r="r" b="b"/>
              <a:pathLst>
                <a:path w="14270" h="3331" extrusionOk="0">
                  <a:moveTo>
                    <a:pt x="1" y="1"/>
                  </a:moveTo>
                  <a:lnTo>
                    <a:pt x="1" y="3330"/>
                  </a:lnTo>
                  <a:lnTo>
                    <a:pt x="14270" y="3330"/>
                  </a:lnTo>
                  <a:lnTo>
                    <a:pt x="142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3881334" y="1833633"/>
              <a:ext cx="1375735" cy="324885"/>
            </a:xfrm>
            <a:custGeom>
              <a:avLst/>
              <a:gdLst/>
              <a:ahLst/>
              <a:cxnLst/>
              <a:rect l="l" t="t" r="r" b="b"/>
              <a:pathLst>
                <a:path w="14270" h="3370" extrusionOk="0">
                  <a:moveTo>
                    <a:pt x="6842" y="1"/>
                  </a:moveTo>
                  <a:lnTo>
                    <a:pt x="928" y="1190"/>
                  </a:lnTo>
                  <a:lnTo>
                    <a:pt x="1" y="3370"/>
                  </a:lnTo>
                  <a:lnTo>
                    <a:pt x="14270" y="3370"/>
                  </a:lnTo>
                  <a:lnTo>
                    <a:pt x="13382" y="1190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52" name="Google Shape;352;p25"/>
          <p:cNvGrpSpPr/>
          <p:nvPr/>
        </p:nvGrpSpPr>
        <p:grpSpPr>
          <a:xfrm>
            <a:off x="4448574" y="5204418"/>
            <a:ext cx="3287409" cy="964025"/>
            <a:chOff x="3336430" y="3960463"/>
            <a:chExt cx="2465557" cy="723019"/>
          </a:xfrm>
        </p:grpSpPr>
        <p:sp>
          <p:nvSpPr>
            <p:cNvPr id="353" name="Google Shape;353;p25"/>
            <p:cNvSpPr/>
            <p:nvPr/>
          </p:nvSpPr>
          <p:spPr>
            <a:xfrm>
              <a:off x="3336821" y="3960463"/>
              <a:ext cx="2464754" cy="372316"/>
            </a:xfrm>
            <a:custGeom>
              <a:avLst/>
              <a:gdLst/>
              <a:ahLst/>
              <a:cxnLst/>
              <a:rect l="l" t="t" r="r" b="b"/>
              <a:pathLst>
                <a:path w="25566" h="3862" extrusionOk="0">
                  <a:moveTo>
                    <a:pt x="12217" y="1"/>
                  </a:moveTo>
                  <a:lnTo>
                    <a:pt x="1681" y="1682"/>
                  </a:lnTo>
                  <a:lnTo>
                    <a:pt x="1" y="3861"/>
                  </a:lnTo>
                  <a:lnTo>
                    <a:pt x="25566" y="3861"/>
                  </a:lnTo>
                  <a:lnTo>
                    <a:pt x="23941" y="1682"/>
                  </a:lnTo>
                  <a:lnTo>
                    <a:pt x="12217" y="1"/>
                  </a:lnTo>
                  <a:close/>
                </a:path>
              </a:pathLst>
            </a:custGeom>
            <a:solidFill>
              <a:schemeClr val="accent6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3336430" y="4333348"/>
              <a:ext cx="2465557" cy="350134"/>
            </a:xfrm>
            <a:custGeom>
              <a:avLst/>
              <a:gdLst/>
              <a:ahLst/>
              <a:cxnLst/>
              <a:rect l="l" t="t" r="r" b="b"/>
              <a:pathLst>
                <a:path w="17314" h="3632" extrusionOk="0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55" name="Google Shape;355;p25"/>
          <p:cNvSpPr txBox="1"/>
          <p:nvPr/>
        </p:nvSpPr>
        <p:spPr>
          <a:xfrm>
            <a:off x="9243011" y="4861595"/>
            <a:ext cx="2292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67" b="0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Masivo</a:t>
            </a:r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9018984" y="5471316"/>
            <a:ext cx="2516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Segmentación.</a:t>
            </a:r>
          </a:p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Plan piloto de cobro.</a:t>
            </a:r>
          </a:p>
        </p:txBody>
      </p:sp>
      <p:sp>
        <p:nvSpPr>
          <p:cNvPr id="357" name="Google Shape;357;p25"/>
          <p:cNvSpPr txBox="1"/>
          <p:nvPr/>
        </p:nvSpPr>
        <p:spPr>
          <a:xfrm>
            <a:off x="8997548" y="3060870"/>
            <a:ext cx="2524865" cy="65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667" b="0" i="0" u="none" strike="noStrike" kern="1200" cap="none" spc="0" normalizeH="0" baseline="0" noProof="0" dirty="0">
                <a:ln>
                  <a:noFill/>
                </a:ln>
                <a:solidFill>
                  <a:srgbClr val="28608C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Cobro Persuasivo</a:t>
            </a:r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srgbClr val="28608C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9004752" y="3775505"/>
            <a:ext cx="2516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Cartas de cobro, circulares, campañas e incentivos.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656589" y="4054736"/>
            <a:ext cx="3097901" cy="60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Especiales con cartera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656589" y="4851552"/>
            <a:ext cx="2530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Facilidades de pago.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Procedimiento administrativo de cobro.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698947" y="2317366"/>
            <a:ext cx="2292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" sz="2667" b="0" i="0" u="none" strike="noStrike" kern="1200" cap="none" spc="0" normalizeH="0" baseline="0" noProof="0" dirty="0">
                <a:ln>
                  <a:noFill/>
                </a:ln>
                <a:solidFill>
                  <a:srgbClr val="3282B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Cobro coactivo</a:t>
            </a:r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srgbClr val="3282B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656589" y="3006176"/>
            <a:ext cx="2530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Procedimiento coercitivo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Medidas cautelares</a:t>
            </a:r>
          </a:p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mposición de sanciones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3754490" y="955988"/>
            <a:ext cx="4716556" cy="630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Recuperación de cartera</a:t>
            </a:r>
            <a:endParaRPr kumimoji="0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822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424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4D872178-D827-A04B-A8A6-19B597861090}"/>
              </a:ext>
            </a:extLst>
          </p:cNvPr>
          <p:cNvSpPr txBox="1">
            <a:spLocks/>
          </p:cNvSpPr>
          <p:nvPr/>
        </p:nvSpPr>
        <p:spPr>
          <a:xfrm>
            <a:off x="1095667" y="330666"/>
            <a:ext cx="10145926" cy="71221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s-MX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CONTRATO DE CONCESIÓN NO. 0270 DE 2014 PARA LA ADMINISTRACIÓN, OPERACIÓN, MANTENIMIENTO - AOM Y EL SUMINISTRO, INSTALACIÓN, EXPANSIÓN, MODERNIZACIÓN Y REPOSICIÓN DE LA INFRAESTRUCTURA DEL SISTEMA DE ALUMBRADO PÚBLICO EN EL MUNICIPIO DE PAMPLONA - NORTE DE SANTANDER.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j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9F694C4-36EF-8A42-8E8A-CBBA4D6B4C38}"/>
              </a:ext>
            </a:extLst>
          </p:cNvPr>
          <p:cNvSpPr txBox="1">
            <a:spLocks/>
          </p:cNvSpPr>
          <p:nvPr/>
        </p:nvSpPr>
        <p:spPr>
          <a:xfrm>
            <a:off x="1612283" y="2991341"/>
            <a:ext cx="1862582" cy="4378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Arial"/>
              </a:rPr>
              <a:t>24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 pitchFamily="34" charset="0"/>
              </a:rPr>
              <a:t>-12-2014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5" name="Content Placeholder 18">
            <a:extLst>
              <a:ext uri="{FF2B5EF4-FFF2-40B4-BE49-F238E27FC236}">
                <a16:creationId xmlns:a16="http://schemas.microsoft.com/office/drawing/2014/main" id="{EFB67AD2-BD53-4F43-8049-97B3507BBF5A}"/>
              </a:ext>
            </a:extLst>
          </p:cNvPr>
          <p:cNvSpPr txBox="1">
            <a:spLocks/>
          </p:cNvSpPr>
          <p:nvPr/>
        </p:nvSpPr>
        <p:spPr>
          <a:xfrm>
            <a:off x="720789" y="4996924"/>
            <a:ext cx="3645569" cy="48305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Suscripción contrato de Concesión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Content Placeholder 19">
            <a:extLst>
              <a:ext uri="{FF2B5EF4-FFF2-40B4-BE49-F238E27FC236}">
                <a16:creationId xmlns:a16="http://schemas.microsoft.com/office/drawing/2014/main" id="{B6C9F677-329F-8C49-AE45-4FA50CAB791B}"/>
              </a:ext>
            </a:extLst>
          </p:cNvPr>
          <p:cNvSpPr txBox="1">
            <a:spLocks/>
          </p:cNvSpPr>
          <p:nvPr/>
        </p:nvSpPr>
        <p:spPr>
          <a:xfrm>
            <a:off x="3860227" y="2373212"/>
            <a:ext cx="2225675" cy="758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Inicio de Operación.</a:t>
            </a:r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2FC9B3C5-CBC2-D84E-9244-6C008558F588}"/>
              </a:ext>
            </a:extLst>
          </p:cNvPr>
          <p:cNvSpPr txBox="1">
            <a:spLocks/>
          </p:cNvSpPr>
          <p:nvPr/>
        </p:nvSpPr>
        <p:spPr>
          <a:xfrm>
            <a:off x="3860227" y="4542712"/>
            <a:ext cx="2235221" cy="34509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 pitchFamily="34" charset="0"/>
              </a:rPr>
              <a:t>07-01-2015</a:t>
            </a:r>
          </a:p>
        </p:txBody>
      </p: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6B546BF5-83A0-A44C-B9BD-4B2CDE5B49E7}"/>
              </a:ext>
            </a:extLst>
          </p:cNvPr>
          <p:cNvSpPr txBox="1">
            <a:spLocks/>
          </p:cNvSpPr>
          <p:nvPr/>
        </p:nvSpPr>
        <p:spPr>
          <a:xfrm>
            <a:off x="6397889" y="2856360"/>
            <a:ext cx="1862582" cy="4378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 pitchFamily="34" charset="0"/>
              </a:rPr>
              <a:t>16-01-2015</a:t>
            </a:r>
          </a:p>
        </p:txBody>
      </p:sp>
      <p:grpSp>
        <p:nvGrpSpPr>
          <p:cNvPr id="53" name="Grupo 52"/>
          <p:cNvGrpSpPr/>
          <p:nvPr/>
        </p:nvGrpSpPr>
        <p:grpSpPr>
          <a:xfrm>
            <a:off x="1946529" y="2770693"/>
            <a:ext cx="8087926" cy="2163999"/>
            <a:chOff x="2736916" y="2759623"/>
            <a:chExt cx="8087926" cy="2163999"/>
          </a:xfrm>
        </p:grpSpPr>
        <p:cxnSp>
          <p:nvCxnSpPr>
            <p:cNvPr id="48" name="Google Shape;9271;p84"/>
            <p:cNvCxnSpPr/>
            <p:nvPr/>
          </p:nvCxnSpPr>
          <p:spPr>
            <a:xfrm>
              <a:off x="5963417" y="3871898"/>
              <a:ext cx="4572655" cy="3164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" name="Google Shape;9270;p84"/>
            <p:cNvGrpSpPr/>
            <p:nvPr/>
          </p:nvGrpSpPr>
          <p:grpSpPr>
            <a:xfrm>
              <a:off x="2736916" y="2762789"/>
              <a:ext cx="6061711" cy="2160833"/>
              <a:chOff x="3969644" y="2358270"/>
              <a:chExt cx="1140290" cy="378534"/>
            </a:xfrm>
          </p:grpSpPr>
          <p:cxnSp>
            <p:nvCxnSpPr>
              <p:cNvPr id="4" name="Google Shape;9271;p84"/>
              <p:cNvCxnSpPr>
                <a:endCxn id="10" idx="2"/>
              </p:cNvCxnSpPr>
              <p:nvPr/>
            </p:nvCxnSpPr>
            <p:spPr>
              <a:xfrm>
                <a:off x="3997541" y="2552416"/>
                <a:ext cx="886746" cy="70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" name="Google Shape;9277;p84"/>
              <p:cNvGrpSpPr/>
              <p:nvPr/>
            </p:nvGrpSpPr>
            <p:grpSpPr>
              <a:xfrm>
                <a:off x="3969644" y="2440153"/>
                <a:ext cx="225853" cy="296651"/>
                <a:chOff x="3775710" y="1729289"/>
                <a:chExt cx="136500" cy="179289"/>
              </a:xfrm>
            </p:grpSpPr>
            <p:cxnSp>
              <p:nvCxnSpPr>
                <p:cNvPr id="15" name="Google Shape;9278;p84"/>
                <p:cNvCxnSpPr/>
                <p:nvPr/>
              </p:nvCxnSpPr>
              <p:spPr>
                <a:xfrm>
                  <a:off x="3843851" y="1848278"/>
                  <a:ext cx="0" cy="60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6" name="Google Shape;9279;p84"/>
                <p:cNvSpPr/>
                <p:nvPr/>
              </p:nvSpPr>
              <p:spPr>
                <a:xfrm>
                  <a:off x="3775710" y="1729289"/>
                  <a:ext cx="136500" cy="1365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" name="Google Shape;9280;p84"/>
                <p:cNvSpPr/>
                <p:nvPr/>
              </p:nvSpPr>
              <p:spPr>
                <a:xfrm>
                  <a:off x="3793133" y="1746713"/>
                  <a:ext cx="101700" cy="1017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7" name="Google Shape;9281;p84"/>
              <p:cNvGrpSpPr/>
              <p:nvPr/>
            </p:nvGrpSpPr>
            <p:grpSpPr>
              <a:xfrm>
                <a:off x="4427051" y="2358270"/>
                <a:ext cx="225647" cy="307714"/>
                <a:chOff x="5393704" y="2004714"/>
                <a:chExt cx="792300" cy="1080458"/>
              </a:xfrm>
            </p:grpSpPr>
            <p:cxnSp>
              <p:nvCxnSpPr>
                <p:cNvPr id="12" name="Google Shape;9282;p84"/>
                <p:cNvCxnSpPr>
                  <a:stCxn id="14" idx="0"/>
                </p:cNvCxnSpPr>
                <p:nvPr/>
              </p:nvCxnSpPr>
              <p:spPr>
                <a:xfrm rot="10800000">
                  <a:off x="5789986" y="2004714"/>
                  <a:ext cx="0" cy="38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" name="Google Shape;9284;p84"/>
                <p:cNvSpPr/>
                <p:nvPr/>
              </p:nvSpPr>
              <p:spPr>
                <a:xfrm>
                  <a:off x="5393704" y="2292572"/>
                  <a:ext cx="792300" cy="7926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" name="Google Shape;9283;p84"/>
                <p:cNvSpPr/>
                <p:nvPr/>
              </p:nvSpPr>
              <p:spPr>
                <a:xfrm>
                  <a:off x="5494936" y="2393814"/>
                  <a:ext cx="590100" cy="590100"/>
                </a:xfrm>
                <a:prstGeom prst="ellipse">
                  <a:avLst/>
                </a:pr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8" name="Google Shape;9285;p84"/>
              <p:cNvGrpSpPr/>
              <p:nvPr/>
            </p:nvGrpSpPr>
            <p:grpSpPr>
              <a:xfrm>
                <a:off x="4884287" y="2440252"/>
                <a:ext cx="225647" cy="296532"/>
                <a:chOff x="6999166" y="2292572"/>
                <a:chExt cx="792300" cy="1041192"/>
              </a:xfrm>
            </p:grpSpPr>
            <p:cxnSp>
              <p:nvCxnSpPr>
                <p:cNvPr id="9" name="Google Shape;9286;p84"/>
                <p:cNvCxnSpPr/>
                <p:nvPr/>
              </p:nvCxnSpPr>
              <p:spPr>
                <a:xfrm>
                  <a:off x="7395553" y="2983964"/>
                  <a:ext cx="0" cy="349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0" name="Google Shape;9273;p84"/>
                <p:cNvSpPr/>
                <p:nvPr/>
              </p:nvSpPr>
              <p:spPr>
                <a:xfrm>
                  <a:off x="6999166" y="2292572"/>
                  <a:ext cx="792300" cy="7926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1" name="Google Shape;9287;p84"/>
                <p:cNvSpPr/>
                <p:nvPr/>
              </p:nvSpPr>
              <p:spPr>
                <a:xfrm>
                  <a:off x="7100398" y="2393814"/>
                  <a:ext cx="590100" cy="5901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grpSp>
          <p:nvGrpSpPr>
            <p:cNvPr id="49" name="Google Shape;9281;p84"/>
            <p:cNvGrpSpPr/>
            <p:nvPr/>
          </p:nvGrpSpPr>
          <p:grpSpPr>
            <a:xfrm>
              <a:off x="9625317" y="2759623"/>
              <a:ext cx="1199525" cy="1756562"/>
              <a:chOff x="5393704" y="2004714"/>
              <a:chExt cx="792300" cy="1080458"/>
            </a:xfrm>
          </p:grpSpPr>
          <p:cxnSp>
            <p:nvCxnSpPr>
              <p:cNvPr id="50" name="Google Shape;9282;p84"/>
              <p:cNvCxnSpPr>
                <a:stCxn id="52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9284;p84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Google Shape;9283;p84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55" name="Content Placeholder 15">
            <a:extLst>
              <a:ext uri="{FF2B5EF4-FFF2-40B4-BE49-F238E27FC236}">
                <a16:creationId xmlns:a16="http://schemas.microsoft.com/office/drawing/2014/main" id="{6B546BF5-83A0-A44C-B9BD-4B2CDE5B49E7}"/>
              </a:ext>
            </a:extLst>
          </p:cNvPr>
          <p:cNvSpPr txBox="1">
            <a:spLocks/>
          </p:cNvSpPr>
          <p:nvPr/>
        </p:nvSpPr>
        <p:spPr>
          <a:xfrm>
            <a:off x="8473172" y="4601886"/>
            <a:ext cx="1862582" cy="43787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defRPr/>
            </a:pPr>
            <a:r>
              <a:rPr lang="es-ES" dirty="0">
                <a:solidFill>
                  <a:prstClr val="black"/>
                </a:solidFill>
              </a:rPr>
              <a:t>02-03-2015</a:t>
            </a:r>
          </a:p>
        </p:txBody>
      </p:sp>
      <p:sp>
        <p:nvSpPr>
          <p:cNvPr id="56" name="Content Placeholder 19">
            <a:extLst>
              <a:ext uri="{FF2B5EF4-FFF2-40B4-BE49-F238E27FC236}">
                <a16:creationId xmlns:a16="http://schemas.microsoft.com/office/drawing/2014/main" id="{B6C9F677-329F-8C49-AE45-4FA50CAB791B}"/>
              </a:ext>
            </a:extLst>
          </p:cNvPr>
          <p:cNvSpPr txBox="1">
            <a:spLocks/>
          </p:cNvSpPr>
          <p:nvPr/>
        </p:nvSpPr>
        <p:spPr>
          <a:xfrm>
            <a:off x="6295639" y="4953695"/>
            <a:ext cx="2225675" cy="758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Suspensión de Operación.</a:t>
            </a:r>
          </a:p>
        </p:txBody>
      </p:sp>
      <p:sp>
        <p:nvSpPr>
          <p:cNvPr id="57" name="Content Placeholder 19">
            <a:extLst>
              <a:ext uri="{FF2B5EF4-FFF2-40B4-BE49-F238E27FC236}">
                <a16:creationId xmlns:a16="http://schemas.microsoft.com/office/drawing/2014/main" id="{B6C9F677-329F-8C49-AE45-4FA50CAB791B}"/>
              </a:ext>
            </a:extLst>
          </p:cNvPr>
          <p:cNvSpPr txBox="1">
            <a:spLocks/>
          </p:cNvSpPr>
          <p:nvPr/>
        </p:nvSpPr>
        <p:spPr>
          <a:xfrm>
            <a:off x="8321854" y="2127401"/>
            <a:ext cx="2225675" cy="758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 defTabSz="91442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marL="68581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2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40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52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63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7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85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98" indent="-228605" defTabSz="91442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Reinicio de Operación.</a:t>
            </a:r>
          </a:p>
        </p:txBody>
      </p:sp>
      <p:pic>
        <p:nvPicPr>
          <p:cNvPr id="59" name="Picture 6" descr="Resultado de imagen para logo contrato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16" b="82381" l="10000" r="90000">
                        <a14:foregroundMark x1="55625" y1="33118" x2="55625" y2="33118"/>
                        <a14:foregroundMark x1="49938" y1="27706" x2="49938" y2="27706"/>
                        <a14:foregroundMark x1="48000" y1="22294" x2="48000" y2="22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08" b="8911"/>
          <a:stretch/>
        </p:blipFill>
        <p:spPr bwMode="auto">
          <a:xfrm>
            <a:off x="1967600" y="3380008"/>
            <a:ext cx="1207733" cy="11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Resultado de imagen para logo contrat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52" y="3563306"/>
            <a:ext cx="1110575" cy="6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Resultado de imagen para logo iluminacion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26" b="54858" l="22187" r="43967">
                        <a14:foregroundMark x1="31385" y1="43587" x2="31385" y2="43587"/>
                        <a14:foregroundMark x1="36077" y1="33261" x2="36077" y2="33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65" t="22759" r="53311" b="41575"/>
          <a:stretch/>
        </p:blipFill>
        <p:spPr bwMode="auto">
          <a:xfrm>
            <a:off x="4391501" y="3419878"/>
            <a:ext cx="1007029" cy="93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oogle Shape;15689;p91"/>
          <p:cNvGrpSpPr/>
          <p:nvPr/>
        </p:nvGrpSpPr>
        <p:grpSpPr>
          <a:xfrm>
            <a:off x="9197287" y="3602728"/>
            <a:ext cx="548398" cy="536656"/>
            <a:chOff x="1750184" y="2413530"/>
            <a:chExt cx="359730" cy="359441"/>
          </a:xfrm>
        </p:grpSpPr>
        <p:sp>
          <p:nvSpPr>
            <p:cNvPr id="75" name="Google Shape;15690;p91"/>
            <p:cNvSpPr/>
            <p:nvPr/>
          </p:nvSpPr>
          <p:spPr>
            <a:xfrm>
              <a:off x="1867074" y="2496981"/>
              <a:ext cx="58000" cy="64965"/>
            </a:xfrm>
            <a:custGeom>
              <a:avLst/>
              <a:gdLst/>
              <a:ahLst/>
              <a:cxnLst/>
              <a:rect l="l" t="t" r="r" b="b"/>
              <a:pathLst>
                <a:path w="2215" h="2481" extrusionOk="0">
                  <a:moveTo>
                    <a:pt x="1203" y="0"/>
                  </a:moveTo>
                  <a:lnTo>
                    <a:pt x="335" y="878"/>
                  </a:lnTo>
                  <a:cubicBezTo>
                    <a:pt x="1" y="1202"/>
                    <a:pt x="1" y="1736"/>
                    <a:pt x="335" y="2070"/>
                  </a:cubicBezTo>
                  <a:lnTo>
                    <a:pt x="745" y="2481"/>
                  </a:lnTo>
                  <a:lnTo>
                    <a:pt x="2214" y="1011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Google Shape;15691;p91"/>
            <p:cNvSpPr/>
            <p:nvPr/>
          </p:nvSpPr>
          <p:spPr>
            <a:xfrm>
              <a:off x="1824863" y="2413530"/>
              <a:ext cx="285050" cy="285312"/>
            </a:xfrm>
            <a:custGeom>
              <a:avLst/>
              <a:gdLst/>
              <a:ahLst/>
              <a:cxnLst/>
              <a:rect l="l" t="t" r="r" b="b"/>
              <a:pathLst>
                <a:path w="10886" h="10896" extrusionOk="0">
                  <a:moveTo>
                    <a:pt x="2033" y="1"/>
                  </a:moveTo>
                  <a:cubicBezTo>
                    <a:pt x="1851" y="1"/>
                    <a:pt x="1670" y="29"/>
                    <a:pt x="1498" y="77"/>
                  </a:cubicBezTo>
                  <a:cubicBezTo>
                    <a:pt x="1336" y="125"/>
                    <a:pt x="1279" y="335"/>
                    <a:pt x="1403" y="449"/>
                  </a:cubicBezTo>
                  <a:lnTo>
                    <a:pt x="2519" y="1565"/>
                  </a:lnTo>
                  <a:cubicBezTo>
                    <a:pt x="2586" y="1632"/>
                    <a:pt x="2643" y="1718"/>
                    <a:pt x="2672" y="1804"/>
                  </a:cubicBezTo>
                  <a:cubicBezTo>
                    <a:pt x="2843" y="2243"/>
                    <a:pt x="2510" y="2720"/>
                    <a:pt x="2033" y="2720"/>
                  </a:cubicBezTo>
                  <a:cubicBezTo>
                    <a:pt x="1956" y="2720"/>
                    <a:pt x="1870" y="2701"/>
                    <a:pt x="1794" y="2672"/>
                  </a:cubicBezTo>
                  <a:cubicBezTo>
                    <a:pt x="1708" y="2643"/>
                    <a:pt x="1622" y="2586"/>
                    <a:pt x="1556" y="2519"/>
                  </a:cubicBezTo>
                  <a:lnTo>
                    <a:pt x="439" y="1403"/>
                  </a:lnTo>
                  <a:cubicBezTo>
                    <a:pt x="397" y="1360"/>
                    <a:pt x="341" y="1340"/>
                    <a:pt x="285" y="1340"/>
                  </a:cubicBezTo>
                  <a:cubicBezTo>
                    <a:pt x="192" y="1340"/>
                    <a:pt x="101" y="1397"/>
                    <a:pt x="77" y="1499"/>
                  </a:cubicBezTo>
                  <a:cubicBezTo>
                    <a:pt x="20" y="1680"/>
                    <a:pt x="1" y="1861"/>
                    <a:pt x="1" y="2042"/>
                  </a:cubicBezTo>
                  <a:cubicBezTo>
                    <a:pt x="1" y="3120"/>
                    <a:pt x="831" y="4008"/>
                    <a:pt x="1909" y="4065"/>
                  </a:cubicBezTo>
                  <a:lnTo>
                    <a:pt x="2042" y="4084"/>
                  </a:lnTo>
                  <a:cubicBezTo>
                    <a:pt x="2242" y="4084"/>
                    <a:pt x="2443" y="4055"/>
                    <a:pt x="2634" y="3989"/>
                  </a:cubicBezTo>
                  <a:cubicBezTo>
                    <a:pt x="2681" y="3979"/>
                    <a:pt x="2719" y="3960"/>
                    <a:pt x="2758" y="3950"/>
                  </a:cubicBezTo>
                  <a:lnTo>
                    <a:pt x="6946" y="8138"/>
                  </a:lnTo>
                  <a:cubicBezTo>
                    <a:pt x="6927" y="8177"/>
                    <a:pt x="6917" y="8215"/>
                    <a:pt x="6907" y="8262"/>
                  </a:cubicBezTo>
                  <a:cubicBezTo>
                    <a:pt x="6841" y="8453"/>
                    <a:pt x="6812" y="8654"/>
                    <a:pt x="6812" y="8854"/>
                  </a:cubicBezTo>
                  <a:lnTo>
                    <a:pt x="6831" y="8987"/>
                  </a:lnTo>
                  <a:cubicBezTo>
                    <a:pt x="6888" y="10065"/>
                    <a:pt x="7776" y="10895"/>
                    <a:pt x="8854" y="10895"/>
                  </a:cubicBezTo>
                  <a:cubicBezTo>
                    <a:pt x="9035" y="10895"/>
                    <a:pt x="9216" y="10876"/>
                    <a:pt x="9388" y="10819"/>
                  </a:cubicBezTo>
                  <a:cubicBezTo>
                    <a:pt x="9569" y="10781"/>
                    <a:pt x="9617" y="10552"/>
                    <a:pt x="9483" y="10438"/>
                  </a:cubicBezTo>
                  <a:lnTo>
                    <a:pt x="8367" y="9331"/>
                  </a:lnTo>
                  <a:cubicBezTo>
                    <a:pt x="8300" y="9264"/>
                    <a:pt x="8243" y="9178"/>
                    <a:pt x="8214" y="9092"/>
                  </a:cubicBezTo>
                  <a:cubicBezTo>
                    <a:pt x="8043" y="8644"/>
                    <a:pt x="8367" y="8177"/>
                    <a:pt x="8844" y="8177"/>
                  </a:cubicBezTo>
                  <a:cubicBezTo>
                    <a:pt x="8920" y="8177"/>
                    <a:pt x="9006" y="8186"/>
                    <a:pt x="9083" y="8224"/>
                  </a:cubicBezTo>
                  <a:cubicBezTo>
                    <a:pt x="9178" y="8253"/>
                    <a:pt x="9254" y="8301"/>
                    <a:pt x="9331" y="8377"/>
                  </a:cubicBezTo>
                  <a:lnTo>
                    <a:pt x="10437" y="9484"/>
                  </a:lnTo>
                  <a:cubicBezTo>
                    <a:pt x="10485" y="9531"/>
                    <a:pt x="10543" y="9553"/>
                    <a:pt x="10600" y="9553"/>
                  </a:cubicBezTo>
                  <a:cubicBezTo>
                    <a:pt x="10692" y="9553"/>
                    <a:pt x="10780" y="9494"/>
                    <a:pt x="10809" y="9388"/>
                  </a:cubicBezTo>
                  <a:cubicBezTo>
                    <a:pt x="10867" y="9216"/>
                    <a:pt x="10886" y="9035"/>
                    <a:pt x="10886" y="8854"/>
                  </a:cubicBezTo>
                  <a:cubicBezTo>
                    <a:pt x="10886" y="7785"/>
                    <a:pt x="10046" y="6898"/>
                    <a:pt x="8978" y="6831"/>
                  </a:cubicBezTo>
                  <a:lnTo>
                    <a:pt x="8844" y="6812"/>
                  </a:lnTo>
                  <a:cubicBezTo>
                    <a:pt x="8644" y="6812"/>
                    <a:pt x="8443" y="6851"/>
                    <a:pt x="8253" y="6908"/>
                  </a:cubicBezTo>
                  <a:lnTo>
                    <a:pt x="8129" y="6946"/>
                  </a:lnTo>
                  <a:lnTo>
                    <a:pt x="3941" y="2758"/>
                  </a:lnTo>
                  <a:cubicBezTo>
                    <a:pt x="3960" y="2720"/>
                    <a:pt x="3969" y="2682"/>
                    <a:pt x="3979" y="2643"/>
                  </a:cubicBezTo>
                  <a:cubicBezTo>
                    <a:pt x="4045" y="2453"/>
                    <a:pt x="4074" y="2252"/>
                    <a:pt x="4074" y="2052"/>
                  </a:cubicBezTo>
                  <a:lnTo>
                    <a:pt x="4065" y="1909"/>
                  </a:lnTo>
                  <a:cubicBezTo>
                    <a:pt x="3998" y="840"/>
                    <a:pt x="3111" y="10"/>
                    <a:pt x="2033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Google Shape;15692;p91"/>
            <p:cNvSpPr/>
            <p:nvPr/>
          </p:nvSpPr>
          <p:spPr>
            <a:xfrm>
              <a:off x="1893808" y="2482737"/>
              <a:ext cx="147160" cy="146898"/>
            </a:xfrm>
            <a:custGeom>
              <a:avLst/>
              <a:gdLst/>
              <a:ahLst/>
              <a:cxnLst/>
              <a:rect l="l" t="t" r="r" b="b"/>
              <a:pathLst>
                <a:path w="5620" h="5610" extrusionOk="0">
                  <a:moveTo>
                    <a:pt x="1365" y="0"/>
                  </a:moveTo>
                  <a:lnTo>
                    <a:pt x="1" y="1346"/>
                  </a:lnTo>
                  <a:cubicBezTo>
                    <a:pt x="39" y="1336"/>
                    <a:pt x="77" y="1317"/>
                    <a:pt x="115" y="1307"/>
                  </a:cubicBezTo>
                  <a:lnTo>
                    <a:pt x="4303" y="5495"/>
                  </a:lnTo>
                  <a:cubicBezTo>
                    <a:pt x="4294" y="5534"/>
                    <a:pt x="4274" y="5572"/>
                    <a:pt x="4265" y="5610"/>
                  </a:cubicBezTo>
                  <a:lnTo>
                    <a:pt x="5620" y="4255"/>
                  </a:lnTo>
                  <a:lnTo>
                    <a:pt x="5620" y="4255"/>
                  </a:lnTo>
                  <a:lnTo>
                    <a:pt x="5505" y="4303"/>
                  </a:lnTo>
                  <a:lnTo>
                    <a:pt x="1327" y="115"/>
                  </a:lnTo>
                  <a:cubicBezTo>
                    <a:pt x="1336" y="77"/>
                    <a:pt x="1346" y="39"/>
                    <a:pt x="1365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Google Shape;15693;p91"/>
            <p:cNvSpPr/>
            <p:nvPr/>
          </p:nvSpPr>
          <p:spPr>
            <a:xfrm>
              <a:off x="1787654" y="2492294"/>
              <a:ext cx="245065" cy="246767"/>
            </a:xfrm>
            <a:custGeom>
              <a:avLst/>
              <a:gdLst/>
              <a:ahLst/>
              <a:cxnLst/>
              <a:rect l="l" t="t" r="r" b="b"/>
              <a:pathLst>
                <a:path w="9359" h="9424" extrusionOk="0">
                  <a:moveTo>
                    <a:pt x="6073" y="0"/>
                  </a:moveTo>
                  <a:cubicBezTo>
                    <a:pt x="5922" y="0"/>
                    <a:pt x="5772" y="60"/>
                    <a:pt x="5657" y="179"/>
                  </a:cubicBezTo>
                  <a:lnTo>
                    <a:pt x="2853" y="2984"/>
                  </a:lnTo>
                  <a:cubicBezTo>
                    <a:pt x="2557" y="3270"/>
                    <a:pt x="2557" y="3747"/>
                    <a:pt x="2853" y="4033"/>
                  </a:cubicBezTo>
                  <a:lnTo>
                    <a:pt x="2957" y="4148"/>
                  </a:lnTo>
                  <a:lnTo>
                    <a:pt x="0" y="7105"/>
                  </a:lnTo>
                  <a:lnTo>
                    <a:pt x="2318" y="9423"/>
                  </a:lnTo>
                  <a:lnTo>
                    <a:pt x="5266" y="6456"/>
                  </a:lnTo>
                  <a:cubicBezTo>
                    <a:pt x="5414" y="6604"/>
                    <a:pt x="5607" y="6678"/>
                    <a:pt x="5799" y="6678"/>
                  </a:cubicBezTo>
                  <a:cubicBezTo>
                    <a:pt x="5991" y="6678"/>
                    <a:pt x="6182" y="6604"/>
                    <a:pt x="6325" y="6456"/>
                  </a:cubicBezTo>
                  <a:lnTo>
                    <a:pt x="9130" y="3652"/>
                  </a:lnTo>
                  <a:cubicBezTo>
                    <a:pt x="9359" y="3423"/>
                    <a:pt x="9359" y="3041"/>
                    <a:pt x="9120" y="2812"/>
                  </a:cubicBezTo>
                  <a:lnTo>
                    <a:pt x="9101" y="2793"/>
                  </a:lnTo>
                  <a:cubicBezTo>
                    <a:pt x="8984" y="2676"/>
                    <a:pt x="8829" y="2616"/>
                    <a:pt x="8673" y="2616"/>
                  </a:cubicBezTo>
                  <a:cubicBezTo>
                    <a:pt x="8537" y="2616"/>
                    <a:pt x="8401" y="2662"/>
                    <a:pt x="8290" y="2755"/>
                  </a:cubicBezTo>
                  <a:cubicBezTo>
                    <a:pt x="8287" y="2758"/>
                    <a:pt x="8284" y="2761"/>
                    <a:pt x="8280" y="2764"/>
                  </a:cubicBezTo>
                  <a:lnTo>
                    <a:pt x="8280" y="2764"/>
                  </a:lnTo>
                  <a:cubicBezTo>
                    <a:pt x="8490" y="2525"/>
                    <a:pt x="8481" y="2173"/>
                    <a:pt x="8252" y="1944"/>
                  </a:cubicBezTo>
                  <a:lnTo>
                    <a:pt x="8224" y="1925"/>
                  </a:lnTo>
                  <a:cubicBezTo>
                    <a:pt x="8185" y="1877"/>
                    <a:pt x="8138" y="1839"/>
                    <a:pt x="8080" y="1811"/>
                  </a:cubicBezTo>
                  <a:cubicBezTo>
                    <a:pt x="7994" y="1767"/>
                    <a:pt x="7900" y="1746"/>
                    <a:pt x="7807" y="1746"/>
                  </a:cubicBezTo>
                  <a:cubicBezTo>
                    <a:pt x="7655" y="1746"/>
                    <a:pt x="7506" y="1803"/>
                    <a:pt x="7394" y="1915"/>
                  </a:cubicBezTo>
                  <a:cubicBezTo>
                    <a:pt x="7623" y="1677"/>
                    <a:pt x="7623" y="1305"/>
                    <a:pt x="7394" y="1066"/>
                  </a:cubicBezTo>
                  <a:lnTo>
                    <a:pt x="7365" y="1047"/>
                  </a:lnTo>
                  <a:cubicBezTo>
                    <a:pt x="7250" y="928"/>
                    <a:pt x="7098" y="868"/>
                    <a:pt x="6945" y="868"/>
                  </a:cubicBezTo>
                  <a:cubicBezTo>
                    <a:pt x="6793" y="868"/>
                    <a:pt x="6640" y="928"/>
                    <a:pt x="6525" y="1047"/>
                  </a:cubicBezTo>
                  <a:cubicBezTo>
                    <a:pt x="6754" y="809"/>
                    <a:pt x="6754" y="437"/>
                    <a:pt x="6525" y="198"/>
                  </a:cubicBezTo>
                  <a:lnTo>
                    <a:pt x="6497" y="179"/>
                  </a:lnTo>
                  <a:cubicBezTo>
                    <a:pt x="6378" y="60"/>
                    <a:pt x="6225" y="0"/>
                    <a:pt x="6073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Google Shape;15694;p91"/>
            <p:cNvSpPr/>
            <p:nvPr/>
          </p:nvSpPr>
          <p:spPr>
            <a:xfrm>
              <a:off x="1806141" y="2613871"/>
              <a:ext cx="106442" cy="106442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1746" y="1"/>
                  </a:moveTo>
                  <a:lnTo>
                    <a:pt x="0" y="1747"/>
                  </a:lnTo>
                  <a:lnTo>
                    <a:pt x="2318" y="4065"/>
                  </a:lnTo>
                  <a:lnTo>
                    <a:pt x="4064" y="23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Google Shape;15695;p91"/>
            <p:cNvSpPr/>
            <p:nvPr/>
          </p:nvSpPr>
          <p:spPr>
            <a:xfrm>
              <a:off x="1923790" y="2515075"/>
              <a:ext cx="52972" cy="46321"/>
            </a:xfrm>
            <a:custGeom>
              <a:avLst/>
              <a:gdLst/>
              <a:ahLst/>
              <a:cxnLst/>
              <a:rect l="l" t="t" r="r" b="b"/>
              <a:pathLst>
                <a:path w="2023" h="1769" extrusionOk="0">
                  <a:moveTo>
                    <a:pt x="1741" y="1"/>
                  </a:moveTo>
                  <a:cubicBezTo>
                    <a:pt x="1588" y="1"/>
                    <a:pt x="1438" y="60"/>
                    <a:pt x="1326" y="177"/>
                  </a:cubicBezTo>
                  <a:lnTo>
                    <a:pt x="77" y="1408"/>
                  </a:lnTo>
                  <a:cubicBezTo>
                    <a:pt x="0" y="1494"/>
                    <a:pt x="0" y="1627"/>
                    <a:pt x="77" y="1704"/>
                  </a:cubicBezTo>
                  <a:cubicBezTo>
                    <a:pt x="120" y="1747"/>
                    <a:pt x="172" y="1768"/>
                    <a:pt x="225" y="1768"/>
                  </a:cubicBezTo>
                  <a:cubicBezTo>
                    <a:pt x="277" y="1768"/>
                    <a:pt x="329" y="1747"/>
                    <a:pt x="372" y="1704"/>
                  </a:cubicBezTo>
                  <a:lnTo>
                    <a:pt x="2023" y="72"/>
                  </a:lnTo>
                  <a:cubicBezTo>
                    <a:pt x="1934" y="24"/>
                    <a:pt x="1837" y="1"/>
                    <a:pt x="1741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Google Shape;15696;p91"/>
            <p:cNvSpPr/>
            <p:nvPr/>
          </p:nvSpPr>
          <p:spPr>
            <a:xfrm>
              <a:off x="1944215" y="2537882"/>
              <a:ext cx="55277" cy="46766"/>
            </a:xfrm>
            <a:custGeom>
              <a:avLst/>
              <a:gdLst/>
              <a:ahLst/>
              <a:cxnLst/>
              <a:rect l="l" t="t" r="r" b="b"/>
              <a:pathLst>
                <a:path w="2111" h="1786" extrusionOk="0">
                  <a:moveTo>
                    <a:pt x="1839" y="0"/>
                  </a:moveTo>
                  <a:cubicBezTo>
                    <a:pt x="1686" y="0"/>
                    <a:pt x="1533" y="62"/>
                    <a:pt x="1415" y="174"/>
                  </a:cubicBezTo>
                  <a:lnTo>
                    <a:pt x="174" y="1415"/>
                  </a:lnTo>
                  <a:cubicBezTo>
                    <a:pt x="0" y="1567"/>
                    <a:pt x="146" y="1785"/>
                    <a:pt x="313" y="1785"/>
                  </a:cubicBezTo>
                  <a:cubicBezTo>
                    <a:pt x="367" y="1785"/>
                    <a:pt x="422" y="1763"/>
                    <a:pt x="470" y="1710"/>
                  </a:cubicBezTo>
                  <a:lnTo>
                    <a:pt x="2111" y="70"/>
                  </a:lnTo>
                  <a:cubicBezTo>
                    <a:pt x="2025" y="23"/>
                    <a:pt x="1932" y="0"/>
                    <a:pt x="1839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Google Shape;15697;p91"/>
            <p:cNvSpPr/>
            <p:nvPr/>
          </p:nvSpPr>
          <p:spPr>
            <a:xfrm>
              <a:off x="1968252" y="2560611"/>
              <a:ext cx="53993" cy="46243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1790" y="0"/>
                  </a:moveTo>
                  <a:cubicBezTo>
                    <a:pt x="1653" y="0"/>
                    <a:pt x="1516" y="50"/>
                    <a:pt x="1403" y="146"/>
                  </a:cubicBezTo>
                  <a:lnTo>
                    <a:pt x="134" y="1415"/>
                  </a:lnTo>
                  <a:cubicBezTo>
                    <a:pt x="1" y="1570"/>
                    <a:pt x="132" y="1766"/>
                    <a:pt x="290" y="1766"/>
                  </a:cubicBezTo>
                  <a:cubicBezTo>
                    <a:pt x="336" y="1766"/>
                    <a:pt x="385" y="1749"/>
                    <a:pt x="430" y="1711"/>
                  </a:cubicBezTo>
                  <a:lnTo>
                    <a:pt x="2061" y="70"/>
                  </a:lnTo>
                  <a:cubicBezTo>
                    <a:pt x="1976" y="23"/>
                    <a:pt x="1883" y="0"/>
                    <a:pt x="1790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Google Shape;15698;p91"/>
            <p:cNvSpPr/>
            <p:nvPr/>
          </p:nvSpPr>
          <p:spPr>
            <a:xfrm>
              <a:off x="1792630" y="2614945"/>
              <a:ext cx="116707" cy="115869"/>
            </a:xfrm>
            <a:custGeom>
              <a:avLst/>
              <a:gdLst/>
              <a:ahLst/>
              <a:cxnLst/>
              <a:rect l="l" t="t" r="r" b="b"/>
              <a:pathLst>
                <a:path w="4457" h="4425" extrusionOk="0">
                  <a:moveTo>
                    <a:pt x="1122" y="0"/>
                  </a:moveTo>
                  <a:cubicBezTo>
                    <a:pt x="1065" y="0"/>
                    <a:pt x="1007" y="22"/>
                    <a:pt x="964" y="65"/>
                  </a:cubicBezTo>
                  <a:lnTo>
                    <a:pt x="1" y="1028"/>
                  </a:lnTo>
                  <a:lnTo>
                    <a:pt x="3407" y="4425"/>
                  </a:lnTo>
                  <a:lnTo>
                    <a:pt x="4370" y="3471"/>
                  </a:lnTo>
                  <a:cubicBezTo>
                    <a:pt x="4456" y="3375"/>
                    <a:pt x="4456" y="3242"/>
                    <a:pt x="4370" y="3156"/>
                  </a:cubicBezTo>
                  <a:lnTo>
                    <a:pt x="1279" y="65"/>
                  </a:lnTo>
                  <a:cubicBezTo>
                    <a:pt x="1236" y="22"/>
                    <a:pt x="1179" y="0"/>
                    <a:pt x="1122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Google Shape;15699;p91"/>
            <p:cNvSpPr/>
            <p:nvPr/>
          </p:nvSpPr>
          <p:spPr>
            <a:xfrm>
              <a:off x="1750184" y="2637621"/>
              <a:ext cx="135900" cy="135350"/>
            </a:xfrm>
            <a:custGeom>
              <a:avLst/>
              <a:gdLst/>
              <a:ahLst/>
              <a:cxnLst/>
              <a:rect l="l" t="t" r="r" b="b"/>
              <a:pathLst>
                <a:path w="5190" h="5169" extrusionOk="0">
                  <a:moveTo>
                    <a:pt x="1784" y="0"/>
                  </a:moveTo>
                  <a:lnTo>
                    <a:pt x="86" y="1698"/>
                  </a:lnTo>
                  <a:cubicBezTo>
                    <a:pt x="0" y="1784"/>
                    <a:pt x="0" y="1927"/>
                    <a:pt x="86" y="2013"/>
                  </a:cubicBezTo>
                  <a:lnTo>
                    <a:pt x="3177" y="5104"/>
                  </a:lnTo>
                  <a:cubicBezTo>
                    <a:pt x="3220" y="5147"/>
                    <a:pt x="3277" y="5168"/>
                    <a:pt x="3334" y="5168"/>
                  </a:cubicBezTo>
                  <a:cubicBezTo>
                    <a:pt x="3392" y="5168"/>
                    <a:pt x="3449" y="5147"/>
                    <a:pt x="3492" y="5104"/>
                  </a:cubicBezTo>
                  <a:lnTo>
                    <a:pt x="5190" y="3396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Google Shape;15700;p91"/>
            <p:cNvSpPr/>
            <p:nvPr/>
          </p:nvSpPr>
          <p:spPr>
            <a:xfrm>
              <a:off x="1750184" y="2665586"/>
              <a:ext cx="107673" cy="107385"/>
            </a:xfrm>
            <a:custGeom>
              <a:avLst/>
              <a:gdLst/>
              <a:ahLst/>
              <a:cxnLst/>
              <a:rect l="l" t="t" r="r" b="b"/>
              <a:pathLst>
                <a:path w="4112" h="4101" extrusionOk="0">
                  <a:moveTo>
                    <a:pt x="716" y="1"/>
                  </a:moveTo>
                  <a:lnTo>
                    <a:pt x="86" y="630"/>
                  </a:lnTo>
                  <a:cubicBezTo>
                    <a:pt x="0" y="716"/>
                    <a:pt x="0" y="859"/>
                    <a:pt x="86" y="945"/>
                  </a:cubicBezTo>
                  <a:lnTo>
                    <a:pt x="3177" y="4036"/>
                  </a:lnTo>
                  <a:cubicBezTo>
                    <a:pt x="3220" y="4079"/>
                    <a:pt x="3277" y="4100"/>
                    <a:pt x="3334" y="4100"/>
                  </a:cubicBezTo>
                  <a:cubicBezTo>
                    <a:pt x="3392" y="4100"/>
                    <a:pt x="3449" y="4079"/>
                    <a:pt x="3492" y="4036"/>
                  </a:cubicBezTo>
                  <a:lnTo>
                    <a:pt x="4112" y="340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62" name="Picture 10" descr="Resultado de imagen para concesionario alumbrado public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92" b="100000" l="6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053" y="4335670"/>
            <a:ext cx="4362948" cy="25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7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10057;p86"/>
          <p:cNvGrpSpPr/>
          <p:nvPr/>
        </p:nvGrpSpPr>
        <p:grpSpPr>
          <a:xfrm>
            <a:off x="1244310" y="924405"/>
            <a:ext cx="9291761" cy="5435612"/>
            <a:chOff x="238125" y="1188750"/>
            <a:chExt cx="7140450" cy="3335550"/>
          </a:xfrm>
        </p:grpSpPr>
        <p:sp>
          <p:nvSpPr>
            <p:cNvPr id="28" name="Google Shape;10058;p86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224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Google Shape;10059;p86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Google Shape;10060;p86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Google Shape;10061;p86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224A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Google Shape;10062;p86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6" name="Marcador de contenido 15"/>
          <p:cNvSpPr>
            <a:spLocks noGrp="1"/>
          </p:cNvSpPr>
          <p:nvPr>
            <p:ph type="body" sz="quarter" idx="10"/>
          </p:nvPr>
        </p:nvSpPr>
        <p:spPr>
          <a:xfrm>
            <a:off x="871889" y="1411909"/>
            <a:ext cx="4661215" cy="145479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CO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Concesionario Operador:</a:t>
            </a:r>
          </a:p>
          <a:p>
            <a:pPr marL="0" indent="0">
              <a:buNone/>
            </a:pPr>
            <a:r>
              <a:rPr lang="es-CO" sz="1800" dirty="0">
                <a:solidFill>
                  <a:schemeClr val="bg1"/>
                </a:solidFill>
              </a:rPr>
              <a:t>AGM Desarrollos S.A.S.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476335" y="238125"/>
            <a:ext cx="10515600" cy="735013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/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ALUMBRADO PÚBLICO PAMPLONA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Marcador de contenido 15"/>
          <p:cNvSpPr txBox="1">
            <a:spLocks/>
          </p:cNvSpPr>
          <p:nvPr/>
        </p:nvSpPr>
        <p:spPr>
          <a:xfrm>
            <a:off x="1478975" y="4484311"/>
            <a:ext cx="3472391" cy="9064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rPr>
              <a:t>Duración Contrato: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19 años.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318560" y="3826916"/>
            <a:ext cx="2941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rPr>
              <a:t>Obligaciones en la prestación del servicio: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Inversión.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Reposición (cambio de luminarias y modernizaciones).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Repotenciación (Nueva tecnología y eficiencia energética).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Operación y Mantenimiento (preventivo y correctivo).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" name="Marcador de contenido 15"/>
          <p:cNvSpPr txBox="1">
            <a:spLocks/>
          </p:cNvSpPr>
          <p:nvPr/>
        </p:nvSpPr>
        <p:spPr>
          <a:xfrm>
            <a:off x="5850615" y="1786198"/>
            <a:ext cx="5349420" cy="906433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rPr>
              <a:t>Interventoría:</a:t>
            </a:r>
          </a:p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Tecnogestiones Ltda.</a:t>
            </a:r>
          </a:p>
          <a:p>
            <a:pPr marL="228605" marR="0" lvl="0" indent="-228605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3242365" y="817053"/>
            <a:ext cx="5216500" cy="5216500"/>
            <a:chOff x="3242365" y="817053"/>
            <a:chExt cx="5216500" cy="5216500"/>
          </a:xfrm>
        </p:grpSpPr>
        <p:pic>
          <p:nvPicPr>
            <p:cNvPr id="15" name="Picture 2" descr="Mapa 3d del departamento de norte de santander de colombia ilustración Vector Premium 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ABABAB"/>
                </a:clrFrom>
                <a:clrTo>
                  <a:srgbClr val="ABABAB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4" b="91054" l="9904" r="897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365" y="817053"/>
              <a:ext cx="5216500" cy="521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078" b="51823" l="48243" r="64495"/>
                      </a14:imgEffect>
                    </a14:imgLayer>
                  </a14:imgProps>
                </a:ext>
              </a:extLst>
            </a:blip>
            <a:srcRect l="46620" t="27768" r="33401" b="46875"/>
            <a:stretch/>
          </p:blipFill>
          <p:spPr>
            <a:xfrm>
              <a:off x="5854146" y="4202564"/>
              <a:ext cx="674670" cy="431255"/>
            </a:xfrm>
            <a:prstGeom prst="rect">
              <a:avLst/>
            </a:prstGeom>
          </p:spPr>
        </p:pic>
        <p:sp>
          <p:nvSpPr>
            <p:cNvPr id="20" name="Google Shape;8378;p83"/>
            <p:cNvSpPr/>
            <p:nvPr/>
          </p:nvSpPr>
          <p:spPr>
            <a:xfrm flipH="1">
              <a:off x="5887991" y="3705578"/>
              <a:ext cx="431542" cy="64032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02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8424339" y="1858689"/>
            <a:ext cx="3884400" cy="65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dirty="0"/>
              <a:t>OBJETO DEL CONTRATO</a:t>
            </a: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1" y="0"/>
            <a:ext cx="4405401" cy="35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4405419" y="-12667"/>
            <a:ext cx="4188195" cy="35096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1" y="3509600"/>
            <a:ext cx="4405401" cy="33484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4405401" y="3530933"/>
            <a:ext cx="4188195" cy="33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273332" y="1544455"/>
            <a:ext cx="3949565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-MX" dirty="0"/>
              <a:t>La actividad de operación y administración incluye todas las acciones encaminadas a garantizar la adecuada iluminación de los diferentes tipos de vías y espacios públicos. El mantenimiento comprende a su vez la revisión y reparación periódica de todos los dispositivos y redes involucrados en el Servicio de Alumbrado Público. 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5200957" y="1567891"/>
            <a:ext cx="3002265" cy="9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-MX" dirty="0">
                <a:solidFill>
                  <a:schemeClr val="bg1"/>
                </a:solidFill>
              </a:rPr>
              <a:t>Es el cambio tecnológico de los diferentes componentes del sistema de alumbrado público existente por otros más eficientes.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238576" y="5161877"/>
            <a:ext cx="367505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-MX" dirty="0">
                <a:solidFill>
                  <a:schemeClr val="bg1"/>
                </a:solidFill>
              </a:rPr>
              <a:t>El cambio parcial o total de un activo. Existen dos tipos de reposición: i) reposición parcial: cuando se repone parte del activo dentro de las actividades de mantenimiento, y ii) la reposición total o el cambio a nuevo cuando se repone totalmente el activo.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5200957" y="407186"/>
            <a:ext cx="313217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MODERNIZACIÓN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81773" y="4243600"/>
            <a:ext cx="3506369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REPOSICIÓN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494931" y="625183"/>
            <a:ext cx="3506369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dirty="0"/>
              <a:t>OPERACI</a:t>
            </a:r>
            <a:r>
              <a:rPr lang="en-US" dirty="0"/>
              <a:t>Ó</a:t>
            </a:r>
            <a:r>
              <a:rPr lang="es" dirty="0"/>
              <a:t>N, ADMINISTRACIÓN Y MANTENIMIENTO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5200957" y="4413112"/>
            <a:ext cx="3002265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dirty="0"/>
              <a:t>EXPANSIÓN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5200957" y="5189477"/>
            <a:ext cx="3002265" cy="9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-MX" dirty="0"/>
              <a:t>Es la extensión de nuevas redes y transformadores de </a:t>
            </a:r>
            <a:r>
              <a:rPr lang="es-MX" b="1" dirty="0"/>
              <a:t>alumbrado público</a:t>
            </a:r>
            <a:r>
              <a:rPr lang="es-MX" dirty="0"/>
              <a:t> por el desarrollo vial o urbanístico del municipio o por el redimensionamiento del sistema existente.</a:t>
            </a:r>
            <a:endParaRPr dirty="0"/>
          </a:p>
        </p:txBody>
      </p:sp>
      <p:sp>
        <p:nvSpPr>
          <p:cNvPr id="16" name="Google Shape;174;p28"/>
          <p:cNvSpPr/>
          <p:nvPr/>
        </p:nvSpPr>
        <p:spPr>
          <a:xfrm>
            <a:off x="8593544" y="3348400"/>
            <a:ext cx="3598457" cy="35096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178;p28"/>
          <p:cNvSpPr txBox="1">
            <a:spLocks/>
          </p:cNvSpPr>
          <p:nvPr/>
        </p:nvSpPr>
        <p:spPr>
          <a:xfrm>
            <a:off x="9401780" y="5263521"/>
            <a:ext cx="2579517" cy="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tamaran Thin"/>
              <a:buNone/>
              <a:tabLst/>
              <a:defRPr/>
            </a:pPr>
            <a:r>
              <a:rPr kumimoji="0" lang="es-MX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tamaran Thin"/>
                <a:sym typeface="Catamaran Thin"/>
              </a:rPr>
              <a:t>Que permitan entre otros una operación más eficiente, detección de fallas, medición de consumo energético, georreferenciación, atenuación lumínica, interoperabilidad y ciberseguridad.</a:t>
            </a:r>
          </a:p>
        </p:txBody>
      </p:sp>
      <p:sp>
        <p:nvSpPr>
          <p:cNvPr id="18" name="Google Shape;180;p28"/>
          <p:cNvSpPr txBox="1">
            <a:spLocks/>
          </p:cNvSpPr>
          <p:nvPr/>
        </p:nvSpPr>
        <p:spPr>
          <a:xfrm>
            <a:off x="8998777" y="4505100"/>
            <a:ext cx="3094141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ivvic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vvic"/>
                <a:sym typeface="Livvic"/>
              </a:rPr>
              <a:t>ILUMINACIÓN ORNAMENTAL Y NAVIDEÑA, Y DESARROLLOS TECNOLOGICOS </a:t>
            </a:r>
          </a:p>
        </p:txBody>
      </p:sp>
    </p:spTree>
    <p:extLst>
      <p:ext uri="{BB962C8B-B14F-4D97-AF65-F5344CB8AC3E}">
        <p14:creationId xmlns:p14="http://schemas.microsoft.com/office/powerpoint/2010/main" val="368918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6"/>
          <p:cNvSpPr txBox="1"/>
          <p:nvPr/>
        </p:nvSpPr>
        <p:spPr>
          <a:xfrm>
            <a:off x="593089" y="363095"/>
            <a:ext cx="4790000" cy="1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39648" y="-432656"/>
            <a:ext cx="3988592" cy="8299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5333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/>
                <a:sym typeface="Arial"/>
              </a:rPr>
              <a:t>2</a:t>
            </a:r>
            <a:endParaRPr kumimoji="0" lang="en-US" sz="5333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object 9"/>
          <p:cNvSpPr txBox="1">
            <a:spLocks/>
          </p:cNvSpPr>
          <p:nvPr/>
        </p:nvSpPr>
        <p:spPr>
          <a:xfrm>
            <a:off x="7312402" y="3153110"/>
            <a:ext cx="5660390" cy="1465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9200" b="1" i="0">
                <a:solidFill>
                  <a:srgbClr val="7D7D7D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ts val="6185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OBLIGACIONES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17145" marR="0" lvl="0" indent="0" algn="l" defTabSz="914400" rtl="0" eaLnBrk="1" fontAlgn="auto" latinLnBrk="0" hangingPunct="1">
              <a:lnSpc>
                <a:spcPts val="51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CONTRACTUALES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8855330" y="1228537"/>
            <a:ext cx="1545185" cy="1698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94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8325423" y="3284847"/>
            <a:ext cx="5817572" cy="65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MX" dirty="0"/>
              <a:t>AOM</a:t>
            </a:r>
            <a:r>
              <a:rPr lang="es" dirty="0"/>
              <a:t> - CONCESION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11309" y="1741312"/>
            <a:ext cx="20852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" dirty="0"/>
              <a:t>De acuerdo con los ofrecidos en la propuesta.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2493364" y="1944500"/>
            <a:ext cx="26152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" dirty="0"/>
              <a:t>Eficiencia del 90%.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5179721" y="1741312"/>
            <a:ext cx="21976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" dirty="0"/>
              <a:t>Oficina y canales de atención.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2974240" y="1148527"/>
            <a:ext cx="2508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s" dirty="0"/>
              <a:t>Eficiencia del SALP 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4859761" y="1084900"/>
            <a:ext cx="2508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dirty="0"/>
              <a:t>Atención de PQRs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11305" y="1084900"/>
            <a:ext cx="2508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" dirty="0"/>
              <a:t>Suministro e instalación </a:t>
            </a:r>
            <a:endParaRPr dirty="0"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543495" y="554132"/>
            <a:ext cx="384288" cy="321187"/>
            <a:chOff x="2937051" y="4300215"/>
            <a:chExt cx="288216" cy="240890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36"/>
          <p:cNvGrpSpPr/>
          <p:nvPr/>
        </p:nvGrpSpPr>
        <p:grpSpPr>
          <a:xfrm>
            <a:off x="6689376" y="575369"/>
            <a:ext cx="511509" cy="36859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36"/>
          <p:cNvSpPr/>
          <p:nvPr/>
        </p:nvSpPr>
        <p:spPr>
          <a:xfrm>
            <a:off x="4031543" y="3954126"/>
            <a:ext cx="484751" cy="415543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5" name="Google Shape;305;p36"/>
          <p:cNvGrpSpPr/>
          <p:nvPr/>
        </p:nvGrpSpPr>
        <p:grpSpPr>
          <a:xfrm>
            <a:off x="7099440" y="3949281"/>
            <a:ext cx="449427" cy="449387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2762834" y="3235788"/>
            <a:ext cx="2573817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s" dirty="0"/>
              <a:t>Inventarios de Infraestructura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2762833" y="3892200"/>
            <a:ext cx="26152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s" dirty="0"/>
              <a:t>Realizar con el interventor y el ocmercializador los inventarios al SALP.</a:t>
            </a:r>
            <a:endParaRPr dirty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5263697" y="3290411"/>
            <a:ext cx="2508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s" dirty="0"/>
              <a:t>Realización de Planes </a:t>
            </a:r>
            <a:endParaRPr dirty="0"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15"/>
          </p:nvPr>
        </p:nvSpPr>
        <p:spPr>
          <a:xfrm>
            <a:off x="5277795" y="3986381"/>
            <a:ext cx="21976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s" dirty="0"/>
              <a:t>Planes de información y educación a la comunidad</a:t>
            </a:r>
            <a:endParaRPr dirty="0"/>
          </a:p>
        </p:txBody>
      </p:sp>
      <p:sp>
        <p:nvSpPr>
          <p:cNvPr id="77" name="Google Shape;256;p36"/>
          <p:cNvSpPr txBox="1">
            <a:spLocks/>
          </p:cNvSpPr>
          <p:nvPr/>
        </p:nvSpPr>
        <p:spPr>
          <a:xfrm>
            <a:off x="7641908" y="2054568"/>
            <a:ext cx="21976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l" defTabSz="1219170">
              <a:buClr>
                <a:srgbClr val="434343"/>
              </a:buClr>
            </a:pPr>
            <a:r>
              <a:rPr lang="en-US" sz="1333" kern="0" dirty="0" err="1">
                <a:solidFill>
                  <a:srgbClr val="434343"/>
                </a:solidFill>
              </a:rPr>
              <a:t>Operativo</a:t>
            </a:r>
            <a:r>
              <a:rPr lang="en-US" sz="1333" kern="0" dirty="0">
                <a:solidFill>
                  <a:srgbClr val="434343"/>
                </a:solidFill>
              </a:rPr>
              <a:t> y </a:t>
            </a:r>
            <a:r>
              <a:rPr lang="en-US" sz="1333" kern="0" dirty="0" err="1">
                <a:solidFill>
                  <a:srgbClr val="434343"/>
                </a:solidFill>
              </a:rPr>
              <a:t>administrativo</a:t>
            </a:r>
            <a:r>
              <a:rPr lang="en-US" sz="1333" kern="0" dirty="0">
                <a:solidFill>
                  <a:srgbClr val="434343"/>
                </a:solidFill>
              </a:rPr>
              <a:t>.</a:t>
            </a:r>
          </a:p>
        </p:txBody>
      </p:sp>
      <p:sp>
        <p:nvSpPr>
          <p:cNvPr id="78" name="Google Shape;258;p36"/>
          <p:cNvSpPr txBox="1">
            <a:spLocks/>
          </p:cNvSpPr>
          <p:nvPr/>
        </p:nvSpPr>
        <p:spPr>
          <a:xfrm>
            <a:off x="7692449" y="1421703"/>
            <a:ext cx="25084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 defTabSz="1219170">
              <a:buClr>
                <a:srgbClr val="434343"/>
              </a:buClr>
            </a:pPr>
            <a:r>
              <a:rPr lang="es-MX" sz="2400" kern="0" dirty="0">
                <a:solidFill>
                  <a:srgbClr val="434343"/>
                </a:solidFill>
              </a:rPr>
              <a:t>Suministro de Equipo y Personal</a:t>
            </a:r>
          </a:p>
        </p:txBody>
      </p:sp>
      <p:grpSp>
        <p:nvGrpSpPr>
          <p:cNvPr id="81" name="Google Shape;283;p36"/>
          <p:cNvGrpSpPr/>
          <p:nvPr/>
        </p:nvGrpSpPr>
        <p:grpSpPr>
          <a:xfrm>
            <a:off x="9218826" y="1347689"/>
            <a:ext cx="511509" cy="368599"/>
            <a:chOff x="3933342" y="4315767"/>
            <a:chExt cx="383632" cy="276449"/>
          </a:xfrm>
        </p:grpSpPr>
        <p:sp>
          <p:nvSpPr>
            <p:cNvPr id="82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305;p36"/>
          <p:cNvGrpSpPr/>
          <p:nvPr/>
        </p:nvGrpSpPr>
        <p:grpSpPr>
          <a:xfrm>
            <a:off x="9282239" y="3947280"/>
            <a:ext cx="449427" cy="449387"/>
            <a:chOff x="1305327" y="2894211"/>
            <a:chExt cx="357520" cy="357488"/>
          </a:xfrm>
        </p:grpSpPr>
        <p:sp>
          <p:nvSpPr>
            <p:cNvPr id="89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315;p36"/>
          <p:cNvSpPr txBox="1">
            <a:spLocks/>
          </p:cNvSpPr>
          <p:nvPr/>
        </p:nvSpPr>
        <p:spPr>
          <a:xfrm>
            <a:off x="8125988" y="3284324"/>
            <a:ext cx="2769769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 defTabSz="1219170">
              <a:buClr>
                <a:srgbClr val="434343"/>
              </a:buClr>
            </a:pPr>
            <a:r>
              <a:rPr lang="es-MX" sz="2400" kern="0" dirty="0">
                <a:solidFill>
                  <a:srgbClr val="434343"/>
                </a:solidFill>
              </a:rPr>
              <a:t>Proyectos de terceros</a:t>
            </a:r>
            <a:endParaRPr lang="en-US" sz="2400" kern="0" dirty="0">
              <a:solidFill>
                <a:srgbClr val="434343"/>
              </a:solidFill>
            </a:endParaRPr>
          </a:p>
        </p:txBody>
      </p:sp>
      <p:sp>
        <p:nvSpPr>
          <p:cNvPr id="95" name="Google Shape;316;p36"/>
          <p:cNvSpPr txBox="1">
            <a:spLocks/>
          </p:cNvSpPr>
          <p:nvPr/>
        </p:nvSpPr>
        <p:spPr>
          <a:xfrm>
            <a:off x="8148952" y="3925391"/>
            <a:ext cx="2426585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l" defTabSz="1219170">
              <a:buClr>
                <a:srgbClr val="434343"/>
              </a:buClr>
            </a:pPr>
            <a:r>
              <a:rPr lang="es-MX" sz="1333" kern="0" dirty="0">
                <a:solidFill>
                  <a:srgbClr val="434343"/>
                </a:solidFill>
              </a:rPr>
              <a:t>Operar los proyectos siempre y cuando cumplan con los requisitos.</a:t>
            </a:r>
          </a:p>
        </p:txBody>
      </p:sp>
      <p:sp>
        <p:nvSpPr>
          <p:cNvPr id="97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994207" y="5659033"/>
            <a:ext cx="2508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s" dirty="0"/>
              <a:t>Suministro de Información</a:t>
            </a:r>
            <a:endParaRPr dirty="0"/>
          </a:p>
        </p:txBody>
      </p:sp>
      <p:sp>
        <p:nvSpPr>
          <p:cNvPr id="98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928789" y="6315445"/>
            <a:ext cx="26152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s" dirty="0"/>
              <a:t>A las comercializadoras, municipio , interventoría.</a:t>
            </a:r>
            <a:endParaRPr dirty="0"/>
          </a:p>
        </p:txBody>
      </p:sp>
      <p:sp>
        <p:nvSpPr>
          <p:cNvPr id="106" name="Google Shape;261;p36"/>
          <p:cNvSpPr/>
          <p:nvPr/>
        </p:nvSpPr>
        <p:spPr>
          <a:xfrm>
            <a:off x="1476140" y="465160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640770" y="522861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1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261;p36"/>
          <p:cNvSpPr/>
          <p:nvPr/>
        </p:nvSpPr>
        <p:spPr>
          <a:xfrm>
            <a:off x="3698364" y="465160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CuadroTexto 108"/>
          <p:cNvSpPr txBox="1"/>
          <p:nvPr/>
        </p:nvSpPr>
        <p:spPr>
          <a:xfrm>
            <a:off x="3862994" y="522861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2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261;p36"/>
          <p:cNvSpPr/>
          <p:nvPr/>
        </p:nvSpPr>
        <p:spPr>
          <a:xfrm>
            <a:off x="6506613" y="469937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1" name="CuadroTexto 110"/>
          <p:cNvSpPr txBox="1"/>
          <p:nvPr/>
        </p:nvSpPr>
        <p:spPr>
          <a:xfrm>
            <a:off x="6671244" y="527638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3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261;p36"/>
          <p:cNvSpPr/>
          <p:nvPr/>
        </p:nvSpPr>
        <p:spPr>
          <a:xfrm>
            <a:off x="8934789" y="411000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" name="CuadroTexto 112"/>
          <p:cNvSpPr txBox="1"/>
          <p:nvPr/>
        </p:nvSpPr>
        <p:spPr>
          <a:xfrm>
            <a:off x="9099420" y="468701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4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261;p36"/>
          <p:cNvSpPr/>
          <p:nvPr/>
        </p:nvSpPr>
        <p:spPr>
          <a:xfrm>
            <a:off x="1585548" y="4922471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CuadroTexto 114"/>
          <p:cNvSpPr txBox="1"/>
          <p:nvPr/>
        </p:nvSpPr>
        <p:spPr>
          <a:xfrm>
            <a:off x="1750178" y="4980171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9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261;p36"/>
          <p:cNvSpPr/>
          <p:nvPr/>
        </p:nvSpPr>
        <p:spPr>
          <a:xfrm>
            <a:off x="3866153" y="2580635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4022922" y="2530037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6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261;p36"/>
          <p:cNvSpPr/>
          <p:nvPr/>
        </p:nvSpPr>
        <p:spPr>
          <a:xfrm>
            <a:off x="6629616" y="2576269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" name="CuadroTexto 118"/>
          <p:cNvSpPr txBox="1"/>
          <p:nvPr/>
        </p:nvSpPr>
        <p:spPr>
          <a:xfrm>
            <a:off x="6796674" y="2577366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7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261;p36"/>
          <p:cNvSpPr/>
          <p:nvPr/>
        </p:nvSpPr>
        <p:spPr>
          <a:xfrm>
            <a:off x="8906456" y="2578938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CuadroTexto 120"/>
          <p:cNvSpPr txBox="1"/>
          <p:nvPr/>
        </p:nvSpPr>
        <p:spPr>
          <a:xfrm>
            <a:off x="9059520" y="2608213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8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-39189" y="4064637"/>
            <a:ext cx="2615200" cy="6034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s" dirty="0"/>
              <a:t>Preventivo y correctivo de las redes exclusivas de A</a:t>
            </a:r>
            <a:r>
              <a:rPr lang="en-US" dirty="0"/>
              <a:t>P.</a:t>
            </a:r>
            <a:endParaRPr dirty="0"/>
          </a:p>
        </p:txBody>
      </p:sp>
      <p:sp>
        <p:nvSpPr>
          <p:cNvPr id="123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327387" y="3268664"/>
            <a:ext cx="2603373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s" dirty="0"/>
              <a:t>Mantenimiento del SALP</a:t>
            </a:r>
            <a:endParaRPr dirty="0"/>
          </a:p>
        </p:txBody>
      </p:sp>
      <p:sp>
        <p:nvSpPr>
          <p:cNvPr id="124" name="Google Shape;261;p36"/>
          <p:cNvSpPr/>
          <p:nvPr/>
        </p:nvSpPr>
        <p:spPr>
          <a:xfrm>
            <a:off x="1499537" y="2571753"/>
            <a:ext cx="720000" cy="720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5" name="CuadroTexto 124"/>
          <p:cNvSpPr txBox="1"/>
          <p:nvPr/>
        </p:nvSpPr>
        <p:spPr>
          <a:xfrm>
            <a:off x="1664168" y="2629454"/>
            <a:ext cx="45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5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3601316" y="5659033"/>
            <a:ext cx="2508400" cy="8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s" dirty="0"/>
              <a:t>Prestación del servicio</a:t>
            </a:r>
            <a:endParaRPr dirty="0"/>
          </a:p>
        </p:txBody>
      </p:sp>
      <p:sp>
        <p:nvSpPr>
          <p:cNvPr id="127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3535899" y="6315445"/>
            <a:ext cx="2615200" cy="14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-US" dirty="0"/>
              <a:t>D</a:t>
            </a:r>
            <a:r>
              <a:rPr lang="es" dirty="0"/>
              <a:t>esde las 18:00 hrs. a las 6:00 hrs. (12 horas) día, mes, año. </a:t>
            </a:r>
            <a:endParaRPr dirty="0"/>
          </a:p>
        </p:txBody>
      </p:sp>
      <p:sp>
        <p:nvSpPr>
          <p:cNvPr id="129" name="CuadroTexto 128"/>
          <p:cNvSpPr txBox="1"/>
          <p:nvPr/>
        </p:nvSpPr>
        <p:spPr>
          <a:xfrm>
            <a:off x="4147073" y="4977094"/>
            <a:ext cx="720000" cy="720000"/>
          </a:xfrm>
          <a:prstGeom prst="rect">
            <a:avLst/>
          </a:prstGeom>
          <a:solidFill>
            <a:srgbClr val="003366"/>
          </a:solidFill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32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10</a:t>
            </a:r>
            <a:endParaRPr lang="en-US" sz="3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11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479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0878" y="2103437"/>
            <a:ext cx="10515600" cy="1325563"/>
          </a:xfrm>
        </p:spPr>
        <p:txBody>
          <a:bodyPr/>
          <a:lstStyle/>
          <a:p>
            <a:r>
              <a:rPr lang="es-MX" dirty="0"/>
              <a:t>Suministro e instalación Inversión Inicial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8580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C72D18-2A7F-4790-BC53-43B1BBB4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66837"/>
            <a:ext cx="6419850" cy="41243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D7F792B-7159-4849-98A5-A4F32F885E09}"/>
              </a:ext>
            </a:extLst>
          </p:cNvPr>
          <p:cNvSpPr txBox="1"/>
          <p:nvPr/>
        </p:nvSpPr>
        <p:spPr>
          <a:xfrm>
            <a:off x="914400" y="773723"/>
            <a:ext cx="4374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Inversión Inicial – Ejecución: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008526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1593</Words>
  <Application>Microsoft Office PowerPoint</Application>
  <PresentationFormat>Panorámica</PresentationFormat>
  <Paragraphs>266</Paragraphs>
  <Slides>27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27</vt:i4>
      </vt:variant>
    </vt:vector>
  </HeadingPairs>
  <TitlesOfParts>
    <vt:vector size="46" baseType="lpstr">
      <vt:lpstr>Arial</vt:lpstr>
      <vt:lpstr>Calibri</vt:lpstr>
      <vt:lpstr>Calibri Light</vt:lpstr>
      <vt:lpstr>Catamaran Thin</vt:lpstr>
      <vt:lpstr>Fira Sans Extra Condensed Medium</vt:lpstr>
      <vt:lpstr>Fira Sans Medium</vt:lpstr>
      <vt:lpstr>Livvic</vt:lpstr>
      <vt:lpstr>Montserrat-SemiBold</vt:lpstr>
      <vt:lpstr>Open Sans</vt:lpstr>
      <vt:lpstr>Roboto</vt:lpstr>
      <vt:lpstr>Roboto Condensed</vt:lpstr>
      <vt:lpstr>Roboto Slab</vt:lpstr>
      <vt:lpstr>Symbol</vt:lpstr>
      <vt:lpstr>Wingdings</vt:lpstr>
      <vt:lpstr>Tema de Office</vt:lpstr>
      <vt:lpstr>Simple Light</vt:lpstr>
      <vt:lpstr>1_Engineering Project Proposal by Slidesgo</vt:lpstr>
      <vt:lpstr>1_Contents Slide Master</vt:lpstr>
      <vt:lpstr>2_Engineering Project Proposal by Slidesgo</vt:lpstr>
      <vt:lpstr>Presentación de PowerPoint</vt:lpstr>
      <vt:lpstr>Presentación de PowerPoint</vt:lpstr>
      <vt:lpstr>Presentación de PowerPoint</vt:lpstr>
      <vt:lpstr>ALUMBRADO PÚBLICO PAMPLONA</vt:lpstr>
      <vt:lpstr>OBJETO DEL CONTRATO</vt:lpstr>
      <vt:lpstr>Presentación de PowerPoint</vt:lpstr>
      <vt:lpstr>AOM - CONCESION</vt:lpstr>
      <vt:lpstr>Suministro e instalación Inversión Inicial</vt:lpstr>
      <vt:lpstr>Presentación de PowerPoint</vt:lpstr>
      <vt:lpstr>Adecuación y/o Mantenimiento</vt:lpstr>
      <vt:lpstr>MANTENIMIENTOS CORRECTIVOS Y PREVENTIVOS</vt:lpstr>
      <vt:lpstr>EFICIENCIA OPERACIÓN Y MANTENIMIENTO </vt:lpstr>
      <vt:lpstr>EQUIPOS Y HERRAMIENTAS </vt:lpstr>
      <vt:lpstr>Presentación de PowerPoint</vt:lpstr>
      <vt:lpstr>Expansiones</vt:lpstr>
      <vt:lpstr>Recepción proyectos de terceros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Fiscalización impuesto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agudelo</dc:creator>
  <cp:lastModifiedBy>Melissa Escorcia</cp:lastModifiedBy>
  <cp:revision>7</cp:revision>
  <dcterms:created xsi:type="dcterms:W3CDTF">2021-03-16T20:34:26Z</dcterms:created>
  <dcterms:modified xsi:type="dcterms:W3CDTF">2021-08-06T16:33:08Z</dcterms:modified>
</cp:coreProperties>
</file>